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21"/>
  </p:notesMasterIdLst>
  <p:handoutMasterIdLst>
    <p:handoutMasterId r:id="rId22"/>
  </p:handoutMasterIdLst>
  <p:sldIdLst>
    <p:sldId id="287" r:id="rId2"/>
    <p:sldId id="326" r:id="rId3"/>
    <p:sldId id="355" r:id="rId4"/>
    <p:sldId id="283" r:id="rId5"/>
    <p:sldId id="305" r:id="rId6"/>
    <p:sldId id="295" r:id="rId7"/>
    <p:sldId id="317" r:id="rId8"/>
    <p:sldId id="356" r:id="rId9"/>
    <p:sldId id="271" r:id="rId10"/>
    <p:sldId id="286" r:id="rId11"/>
    <p:sldId id="289" r:id="rId12"/>
    <p:sldId id="260" r:id="rId13"/>
    <p:sldId id="263" r:id="rId14"/>
    <p:sldId id="282" r:id="rId15"/>
    <p:sldId id="333" r:id="rId16"/>
    <p:sldId id="357" r:id="rId17"/>
    <p:sldId id="279" r:id="rId18"/>
    <p:sldId id="358" r:id="rId19"/>
    <p:sldId id="299" r:id="rId20"/>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sz="2400"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frameSlides="1"/>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688"/>
    <p:restoredTop sz="83946"/>
  </p:normalViewPr>
  <p:slideViewPr>
    <p:cSldViewPr>
      <p:cViewPr varScale="1">
        <p:scale>
          <a:sx n="106" d="100"/>
          <a:sy n="106" d="100"/>
        </p:scale>
        <p:origin x="149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8BDF711-BA75-C10B-4320-2A6EBFC98C8D}"/>
              </a:ext>
            </a:extLst>
          </p:cNvPr>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0"/>
                <a:cs typeface="ＭＳ Ｐゴシック" charset="0"/>
              </a:defRPr>
            </a:lvl1pPr>
          </a:lstStyle>
          <a:p>
            <a:pPr>
              <a:defRPr/>
            </a:pPr>
            <a:endParaRPr lang="en-US"/>
          </a:p>
        </p:txBody>
      </p:sp>
      <p:sp>
        <p:nvSpPr>
          <p:cNvPr id="3" name="Date Placeholder 2">
            <a:extLst>
              <a:ext uri="{FF2B5EF4-FFF2-40B4-BE49-F238E27FC236}">
                <a16:creationId xmlns:a16="http://schemas.microsoft.com/office/drawing/2014/main" id="{BA92314A-6195-C0E2-4F36-FD9A6FB8D192}"/>
              </a:ext>
            </a:extLst>
          </p:cNvPr>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pPr>
              <a:defRPr/>
            </a:pPr>
            <a:fld id="{B1A4A1BB-B1E6-B24A-A62F-5B9CFFE9EA6E}" type="datetimeFigureOut">
              <a:rPr lang="en-US" altLang="en-US"/>
              <a:pPr>
                <a:defRPr/>
              </a:pPr>
              <a:t>11/9/22</a:t>
            </a:fld>
            <a:endParaRPr lang="en-US" altLang="en-US"/>
          </a:p>
        </p:txBody>
      </p:sp>
      <p:sp>
        <p:nvSpPr>
          <p:cNvPr id="4" name="Footer Placeholder 3">
            <a:extLst>
              <a:ext uri="{FF2B5EF4-FFF2-40B4-BE49-F238E27FC236}">
                <a16:creationId xmlns:a16="http://schemas.microsoft.com/office/drawing/2014/main" id="{A38C1F8B-5BF4-8BB3-FEEE-B70952E47733}"/>
              </a:ext>
            </a:extLst>
          </p:cNvPr>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0"/>
                <a:cs typeface="ＭＳ Ｐゴシック" charset="0"/>
              </a:defRPr>
            </a:lvl1pPr>
          </a:lstStyle>
          <a:p>
            <a:pPr>
              <a:defRPr/>
            </a:pPr>
            <a:endParaRPr lang="en-US"/>
          </a:p>
        </p:txBody>
      </p:sp>
      <p:sp>
        <p:nvSpPr>
          <p:cNvPr id="5" name="Slide Number Placeholder 4">
            <a:extLst>
              <a:ext uri="{FF2B5EF4-FFF2-40B4-BE49-F238E27FC236}">
                <a16:creationId xmlns:a16="http://schemas.microsoft.com/office/drawing/2014/main" id="{8684D3A9-C43F-4AF2-EB76-6814727CF79A}"/>
              </a:ext>
            </a:extLst>
          </p:cNvPr>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pPr>
              <a:defRPr/>
            </a:pPr>
            <a:fld id="{E2886A15-D99B-D845-A516-7F13B35B85CF}" type="slidenum">
              <a:rPr lang="en-US" altLang="en-US"/>
              <a:pPr>
                <a:defRPr/>
              </a:pPr>
              <a:t>‹#›</a:t>
            </a:fld>
            <a:endParaRPr lang="en-US"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a:extLst>
              <a:ext uri="{FF2B5EF4-FFF2-40B4-BE49-F238E27FC236}">
                <a16:creationId xmlns:a16="http://schemas.microsoft.com/office/drawing/2014/main" id="{299214F3-5791-3DE1-AB5A-1156D52AC32F}"/>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499" name="Rectangle 3">
            <a:extLst>
              <a:ext uri="{FF2B5EF4-FFF2-40B4-BE49-F238E27FC236}">
                <a16:creationId xmlns:a16="http://schemas.microsoft.com/office/drawing/2014/main" id="{99DD9B1B-FBB8-87E8-9DE9-AD632B0F16CC}"/>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200">
                <a:latin typeface="Times" charset="0"/>
                <a:ea typeface="+mn-ea"/>
                <a:cs typeface="+mn-cs"/>
              </a:defRPr>
            </a:lvl1pPr>
          </a:lstStyle>
          <a:p>
            <a:pPr>
              <a:defRPr/>
            </a:pPr>
            <a:endParaRPr lang="en-US"/>
          </a:p>
        </p:txBody>
      </p:sp>
      <p:sp>
        <p:nvSpPr>
          <p:cNvPr id="13316" name="Rectangle 4">
            <a:extLst>
              <a:ext uri="{FF2B5EF4-FFF2-40B4-BE49-F238E27FC236}">
                <a16:creationId xmlns:a16="http://schemas.microsoft.com/office/drawing/2014/main" id="{6530D261-1076-69FA-72E0-6AF9BF7153B3}"/>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6501" name="Rectangle 5">
            <a:extLst>
              <a:ext uri="{FF2B5EF4-FFF2-40B4-BE49-F238E27FC236}">
                <a16:creationId xmlns:a16="http://schemas.microsoft.com/office/drawing/2014/main" id="{6ECFB5D0-1E2C-63AE-2636-77DF5333983E}"/>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6502" name="Rectangle 6">
            <a:extLst>
              <a:ext uri="{FF2B5EF4-FFF2-40B4-BE49-F238E27FC236}">
                <a16:creationId xmlns:a16="http://schemas.microsoft.com/office/drawing/2014/main" id="{8DF221D1-2FBE-0AE7-D7B1-12BB41B070F9}"/>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defRPr sz="1200">
                <a:latin typeface="Times" charset="0"/>
                <a:ea typeface="+mn-ea"/>
                <a:cs typeface="+mn-cs"/>
              </a:defRPr>
            </a:lvl1pPr>
          </a:lstStyle>
          <a:p>
            <a:pPr>
              <a:defRPr/>
            </a:pPr>
            <a:endParaRPr lang="en-US"/>
          </a:p>
        </p:txBody>
      </p:sp>
      <p:sp>
        <p:nvSpPr>
          <p:cNvPr id="106503" name="Rectangle 7">
            <a:extLst>
              <a:ext uri="{FF2B5EF4-FFF2-40B4-BE49-F238E27FC236}">
                <a16:creationId xmlns:a16="http://schemas.microsoft.com/office/drawing/2014/main" id="{2369572D-56EA-D29F-4FD4-454831A03D26}"/>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a:defRPr sz="1200">
                <a:latin typeface="Times" pitchFamily="2" charset="0"/>
              </a:defRPr>
            </a:lvl1pPr>
          </a:lstStyle>
          <a:p>
            <a:pPr>
              <a:defRPr/>
            </a:pPr>
            <a:fld id="{73FDFC2D-3053-804A-8775-159F9F6264F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Times"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Times"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Times"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Times"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Slide Image Placeholder 1">
            <a:extLst>
              <a:ext uri="{FF2B5EF4-FFF2-40B4-BE49-F238E27FC236}">
                <a16:creationId xmlns:a16="http://schemas.microsoft.com/office/drawing/2014/main" id="{0FFB51A2-4715-9090-888B-F64CE9B5B619}"/>
              </a:ext>
            </a:extLst>
          </p:cNvPr>
          <p:cNvSpPr>
            <a:spLocks noGrp="1" noRot="1" noChangeAspect="1" noChangeArrowheads="1" noTextEdit="1"/>
          </p:cNvSpPr>
          <p:nvPr>
            <p:ph type="sldImg"/>
          </p:nvPr>
        </p:nvSpPr>
        <p:spPr>
          <a:ln/>
        </p:spPr>
      </p:sp>
      <p:sp>
        <p:nvSpPr>
          <p:cNvPr id="52226" name="Notes Placeholder 2">
            <a:extLst>
              <a:ext uri="{FF2B5EF4-FFF2-40B4-BE49-F238E27FC236}">
                <a16:creationId xmlns:a16="http://schemas.microsoft.com/office/drawing/2014/main" id="{5DA31786-FB06-A0B7-C301-F9FD4DB67466}"/>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5.16  Influence of the postsynaptic membrane potential on end plate currents.</a:t>
            </a:r>
            <a:r>
              <a:rPr lang="en-US" altLang="en-US">
                <a:latin typeface="Times" pitchFamily="2" charset="0"/>
                <a:ea typeface="ＭＳ Ｐゴシック" panose="020B0600070205080204" pitchFamily="34" charset="-128"/>
              </a:rPr>
              <a:t> (A) A postsynaptic muscle fiber is voltage clamped using two electrodes, while the presynaptic neuron is electrically stimulated to cause the release of ACh from presynaptic terminals. This experimental arrangement allows the recording of EPCs produced by ACh. (B) Amplitude and time course of EPCs generated by stimulating the presynaptic motor neuron while the postsynaptic cell is voltage clamped at four different membrane potentials. (C) The relationship between the peak amplitude of EPCs and postsynaptic membrane potential is nearly linear, with a reversal potential (the voltage at which the direction of the current changes from inward to outward) close to 0 mV. Also indicated on this graph are the equilibrium potentials of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and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ions. (D) The identity of the ions permeating postsynaptic receptors is revealed by the reversal potential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rev</a:t>
            </a:r>
            <a:r>
              <a:rPr lang="en-US" altLang="en-US">
                <a:latin typeface="Times" pitchFamily="2" charset="0"/>
                <a:ea typeface="ＭＳ Ｐゴシック" panose="020B0600070205080204" pitchFamily="34" charset="-128"/>
              </a:rPr>
              <a:t>). Activation of postsynaptic channels permeable only to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(yellow) results in currents reversing at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K</a:t>
            </a:r>
            <a:r>
              <a:rPr lang="en-US" altLang="en-US">
                <a:latin typeface="Times" pitchFamily="2" charset="0"/>
                <a:ea typeface="ＭＳ Ｐゴシック" panose="020B0600070205080204" pitchFamily="34" charset="-128"/>
              </a:rPr>
              <a:t>, near –100 mV, while activation of postsynaptic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channels results in currents reversing at </a:t>
            </a:r>
            <a:r>
              <a:rPr lang="en-US" altLang="en-US" i="1">
                <a:latin typeface="Times" pitchFamily="2" charset="0"/>
                <a:ea typeface="ＭＳ Ｐゴシック" panose="020B0600070205080204" pitchFamily="34" charset="-128"/>
              </a:rPr>
              <a:t>E</a:t>
            </a:r>
            <a:r>
              <a:rPr lang="en-US" altLang="en-US" baseline="-25000">
                <a:latin typeface="Times" pitchFamily="2" charset="0"/>
                <a:ea typeface="ＭＳ Ｐゴシック" panose="020B0600070205080204" pitchFamily="34" charset="-128"/>
              </a:rPr>
              <a:t>Na</a:t>
            </a:r>
            <a:r>
              <a:rPr lang="en-US" altLang="en-US">
                <a:latin typeface="Times" pitchFamily="2" charset="0"/>
                <a:ea typeface="ＭＳ Ｐゴシック" panose="020B0600070205080204" pitchFamily="34" charset="-128"/>
              </a:rPr>
              <a:t>, near +70 mV (red). Cl</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-selective currents reverse at</a:t>
            </a:r>
            <a:r>
              <a:rPr lang="en-US" altLang="en-US" i="1">
                <a:latin typeface="Times" pitchFamily="2" charset="0"/>
                <a:ea typeface="ＭＳ Ｐゴシック" panose="020B0600070205080204" pitchFamily="34" charset="-128"/>
              </a:rPr>
              <a:t> E</a:t>
            </a:r>
            <a:r>
              <a:rPr lang="en-US" altLang="en-US" baseline="-25000">
                <a:latin typeface="Times" pitchFamily="2" charset="0"/>
                <a:ea typeface="ＭＳ Ｐゴシック" panose="020B0600070205080204" pitchFamily="34" charset="-128"/>
              </a:rPr>
              <a:t>Cl</a:t>
            </a:r>
            <a:r>
              <a:rPr lang="en-US" altLang="en-US">
                <a:latin typeface="Times" pitchFamily="2" charset="0"/>
                <a:ea typeface="ＭＳ Ｐゴシック" panose="020B0600070205080204" pitchFamily="34" charset="-128"/>
              </a:rPr>
              <a:t>, near –50 mV (green). (A–C after Takeuchi and Takeuchi, 1960.)</a:t>
            </a:r>
          </a:p>
        </p:txBody>
      </p:sp>
      <p:sp>
        <p:nvSpPr>
          <p:cNvPr id="52227" name="Slide Number Placeholder 3">
            <a:extLst>
              <a:ext uri="{FF2B5EF4-FFF2-40B4-BE49-F238E27FC236}">
                <a16:creationId xmlns:a16="http://schemas.microsoft.com/office/drawing/2014/main" id="{24AC516B-0D52-142B-3583-B30464271A61}"/>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B40F8B04-7F54-764F-9B8D-9A4EE6C02E39}" type="slidenum">
              <a:rPr lang="en-US" altLang="en-US" sz="1200">
                <a:latin typeface="Times" pitchFamily="2" charset="0"/>
              </a:rPr>
              <a:pPr/>
              <a:t>2</a:t>
            </a:fld>
            <a:endParaRPr lang="en-US" altLang="en-US" sz="1200">
              <a:latin typeface="Times" pitchFamily="2"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9.9  Proprioceptive pathways for the upper and lower body.</a:t>
            </a:r>
            <a:r>
              <a:rPr lang="en-US" dirty="0"/>
              <a:t> Proprioceptive afferents for the lower part of the body synapse on neurons in the dorsal and ventral horn of the spinal cord and on neurons in Clarke’s nucleus. Neurons in Clarke’s nucleus send their axons via the dorsal spinocerebellar tract to the cerebellum, with a collateral to the dorsal column nuclei. Proprioceptive afferents for the upper body also have synapses in the dorsal and ventral horns, but then ascend via the dorsal column to the dorsal column nuclei; the external cuneate nucleus, in turn, relays signals to the cerebellum. Proprioceptive target neurons in the dorsal column nuclei send their axons across the midline and ascend through the medial lemniscus to the ventral posterior nucleus (see Figure 9.8).</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14</a:t>
            </a:fld>
            <a:endParaRPr lang="en-US" dirty="0"/>
          </a:p>
        </p:txBody>
      </p:sp>
    </p:spTree>
    <p:extLst>
      <p:ext uri="{BB962C8B-B14F-4D97-AF65-F5344CB8AC3E}">
        <p14:creationId xmlns:p14="http://schemas.microsoft.com/office/powerpoint/2010/main" val="17360808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8.1  Forms of short-term synaptic plasticity.</a:t>
            </a:r>
            <a:r>
              <a:rPr lang="en-US" dirty="0"/>
              <a:t> (A) Facilitation at the squid giant synapse. A pair of presynaptic action potentials elicits two excitatory postsynaptic potentials (EPSPs). Because of facilitation, the second EPSP is larger than the first. (B) By varying the time interval between pairs of presynaptic action potentials, it can be seen that facilitation decays over a time course of tens of milliseconds. (C) Under typical physiological conditions, a high-frequency tetanus (darker bar) causes pronounced depression of EPSPs at the squid giant synapse (top). Lowering the external Ca</a:t>
            </a:r>
            <a:r>
              <a:rPr lang="en-US" baseline="30000" dirty="0"/>
              <a:t>2+</a:t>
            </a:r>
            <a:r>
              <a:rPr lang="en-US" dirty="0"/>
              <a:t> concentration to an intermediate level reduces transmitter release and causes a mixture of depression and augmentation (middle). Further reduction of the external Ca</a:t>
            </a:r>
            <a:r>
              <a:rPr lang="en-US" baseline="30000" dirty="0"/>
              <a:t>2+</a:t>
            </a:r>
            <a:r>
              <a:rPr lang="en-US" dirty="0"/>
              <a:t> eliminates depression, leaving only augmentation (bottom). (D) Synaptic depression at the frog neuromuscular synapse increases in proportion to the amount of transmitter released from the presynaptic terminal. (E) Application of a high-frequency tetanus (bar) to presynaptic axons innervating a spinal motor neuron causes a post-tetanic potentiation that persists for a few minutes after the tetanus ends. (A,B after Charlton and Bittner, 1978; C after Swandulla et al., 1991; D from Betz, 1970; E after Lev-Tov et al., 1983.)</a:t>
            </a:r>
          </a:p>
          <a:p>
            <a:r>
              <a:rPr lang="en-US" dirty="0"/>
              <a:t> </a:t>
            </a:r>
          </a:p>
          <a:p>
            <a:endParaRPr lang="en-US" dirty="0"/>
          </a:p>
        </p:txBody>
      </p:sp>
      <p:sp>
        <p:nvSpPr>
          <p:cNvPr id="4" name="Slide Number Placeholder 3"/>
          <p:cNvSpPr>
            <a:spLocks noGrp="1"/>
          </p:cNvSpPr>
          <p:nvPr>
            <p:ph type="sldNum" sz="quarter" idx="10"/>
          </p:nvPr>
        </p:nvSpPr>
        <p:spPr/>
        <p:txBody>
          <a:bodyPr/>
          <a:lstStyle/>
          <a:p>
            <a:fld id="{B11FA646-5BA4-2540-B87F-8ED0E4574DDD}" type="slidenum">
              <a:rPr lang="en-US" smtClean="0"/>
              <a:pPr/>
              <a:t>16</a:t>
            </a:fld>
            <a:endParaRPr lang="en-US" dirty="0"/>
          </a:p>
        </p:txBody>
      </p:sp>
    </p:spTree>
    <p:extLst>
      <p:ext uri="{BB962C8B-B14F-4D97-AF65-F5344CB8AC3E}">
        <p14:creationId xmlns:p14="http://schemas.microsoft.com/office/powerpoint/2010/main" val="365383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8.4  Synaptic mechanisms underlying short-term sensitization. </a:t>
            </a:r>
            <a:r>
              <a:rPr lang="en-US" dirty="0"/>
              <a:t>(A) Neural circuitry involved in sensitization. Touching the siphon skin activates sensory neurons that excite interneurons and gill motor neurons, yielding a contraction of the gill muscle. A shock to the animal’s tail stimulates modulatory interneurons that alter synaptic transmission between the siphon sensory neurons and gill motor neurons, resulting in sensitization. (B) Changes in synaptic efficacy at the sensory neuron–motor neuron synapse during short-term sensitization. Prior to sensitization, activating the siphon sensory neurons causes an EPSP to occur in the gill motor neurons. Repetitive activation of this synapse causes synaptic depression, indicated by a reduction in EPSPs in motor neurons. Activation of the serotonergic modulatory interneurons enhances release of transmitter from the sensory neurons onto the motor neurons, increasing the EPSP in the motor neurons and causing the motor neurons to more strongly excite the gill muscle. (C) Time course of the serotonin-induced facilitation of transmission at the sensory–motor synapse. (After Squire and Kandel, 1999.)</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17</a:t>
            </a:fld>
            <a:endParaRPr lang="en-US" dirty="0"/>
          </a:p>
        </p:txBody>
      </p:sp>
    </p:spTree>
    <p:extLst>
      <p:ext uri="{BB962C8B-B14F-4D97-AF65-F5344CB8AC3E}">
        <p14:creationId xmlns:p14="http://schemas.microsoft.com/office/powerpoint/2010/main" val="20197356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8.5  Mechanisms of presynaptic enhancement underlying behavioral sensitization.</a:t>
            </a:r>
            <a:r>
              <a:rPr lang="en-US" dirty="0"/>
              <a:t> (A) Short-term sensitization is due to an acute, PKA-dependent enhancement of glutamate release from the presynaptic terminals of sensory neurons. See text for explanation. (B) Long-term sensitization is due to changes in gene expression, resulting in the synthesis of proteins that change PKA activity and lead to changes in synapse growth. (After Squire and Kandel, 1999.)</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18</a:t>
            </a:fld>
            <a:endParaRPr lang="en-US" dirty="0"/>
          </a:p>
        </p:txBody>
      </p:sp>
    </p:spTree>
    <p:extLst>
      <p:ext uri="{BB962C8B-B14F-4D97-AF65-F5344CB8AC3E}">
        <p14:creationId xmlns:p14="http://schemas.microsoft.com/office/powerpoint/2010/main" val="16041065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8.10  The NMDA receptor channel can open only during depolarization of the postsynaptic neuron from its normal resting potential. </a:t>
            </a:r>
            <a:r>
              <a:rPr lang="en-US" dirty="0"/>
              <a:t>Depolarization expels Mg</a:t>
            </a:r>
            <a:r>
              <a:rPr lang="en-US" baseline="30000" dirty="0"/>
              <a:t>2+</a:t>
            </a:r>
            <a:r>
              <a:rPr lang="en-US" dirty="0"/>
              <a:t> from the NMDA channel, allowing current to flow into the postsynaptic cell. This leads to Ca</a:t>
            </a:r>
            <a:r>
              <a:rPr lang="en-US" baseline="30000" dirty="0"/>
              <a:t>2+ </a:t>
            </a:r>
            <a:r>
              <a:rPr lang="en-US" dirty="0"/>
              <a:t>entry, which in turn triggers LTP. (After Nicoll et al., 1988.)</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19</a:t>
            </a:fld>
            <a:endParaRPr lang="en-US" dirty="0"/>
          </a:p>
        </p:txBody>
      </p:sp>
    </p:spTree>
    <p:extLst>
      <p:ext uri="{BB962C8B-B14F-4D97-AF65-F5344CB8AC3E}">
        <p14:creationId xmlns:p14="http://schemas.microsoft.com/office/powerpoint/2010/main" val="20008782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Slide Image Placeholder 1">
            <a:extLst>
              <a:ext uri="{FF2B5EF4-FFF2-40B4-BE49-F238E27FC236}">
                <a16:creationId xmlns:a16="http://schemas.microsoft.com/office/drawing/2014/main" id="{5E85162A-FB4D-BF46-5BA2-568039FDFE1A}"/>
              </a:ext>
            </a:extLst>
          </p:cNvPr>
          <p:cNvSpPr>
            <a:spLocks noGrp="1" noRot="1" noChangeAspect="1" noChangeArrowheads="1" noTextEdit="1"/>
          </p:cNvSpPr>
          <p:nvPr>
            <p:ph type="sldImg"/>
          </p:nvPr>
        </p:nvSpPr>
        <p:spPr>
          <a:ln/>
        </p:spPr>
      </p:sp>
      <p:sp>
        <p:nvSpPr>
          <p:cNvPr id="54274" name="Notes Placeholder 2">
            <a:extLst>
              <a:ext uri="{FF2B5EF4-FFF2-40B4-BE49-F238E27FC236}">
                <a16:creationId xmlns:a16="http://schemas.microsoft.com/office/drawing/2014/main" id="{003F008A-F1C1-6C27-0C82-51B0D1A32D6E}"/>
              </a:ext>
            </a:extLst>
          </p:cNvPr>
          <p:cNvSpPr>
            <a:spLocks noGrp="1" noChangeArrowheads="1"/>
          </p:cNvSpPr>
          <p:nvPr>
            <p:ph type="body" idx="1"/>
          </p:nvPr>
        </p:nvSpPr>
        <p:spPr>
          <a:noFill/>
        </p:spPr>
        <p:txBody>
          <a:bodyPr/>
          <a:lstStyle/>
          <a:p>
            <a:r>
              <a:rPr lang="en-US" altLang="en-US" b="1">
                <a:latin typeface="Times" pitchFamily="2" charset="0"/>
                <a:ea typeface="ＭＳ Ｐゴシック" panose="020B0600070205080204" pitchFamily="34" charset="-128"/>
              </a:rPr>
              <a:t>FIGURE 5.17  Reversal potential of the end plate current changes when ion gradients change.</a:t>
            </a:r>
            <a:r>
              <a:rPr lang="en-US" altLang="en-US">
                <a:latin typeface="Times" pitchFamily="2" charset="0"/>
                <a:ea typeface="ＭＳ Ｐゴシック" panose="020B0600070205080204" pitchFamily="34" charset="-128"/>
              </a:rPr>
              <a:t> (A) Lowering the external Na</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concentration causes EPCs to reverse at more negative potentials. (B) Raising the external K</a:t>
            </a:r>
            <a:r>
              <a:rPr lang="en-US" altLang="en-US" baseline="30000">
                <a:latin typeface="Times" pitchFamily="2" charset="0"/>
                <a:ea typeface="ＭＳ Ｐゴシック" panose="020B0600070205080204" pitchFamily="34" charset="-128"/>
              </a:rPr>
              <a:t>+</a:t>
            </a:r>
            <a:r>
              <a:rPr lang="en-US" altLang="en-US">
                <a:latin typeface="Times" pitchFamily="2" charset="0"/>
                <a:ea typeface="ＭＳ Ｐゴシック" panose="020B0600070205080204" pitchFamily="34" charset="-128"/>
              </a:rPr>
              <a:t> concentration makes the reversal potential more positive. (After Takeuchi and Takeuchi, 1960.)</a:t>
            </a:r>
          </a:p>
        </p:txBody>
      </p:sp>
      <p:sp>
        <p:nvSpPr>
          <p:cNvPr id="54275" name="Slide Number Placeholder 3">
            <a:extLst>
              <a:ext uri="{FF2B5EF4-FFF2-40B4-BE49-F238E27FC236}">
                <a16:creationId xmlns:a16="http://schemas.microsoft.com/office/drawing/2014/main" id="{677BF030-2B4A-C519-7627-DA38B811327B}"/>
              </a:ext>
            </a:extLst>
          </p:cNvPr>
          <p:cNvSpPr>
            <a:spLocks noGrp="1"/>
          </p:cNvSpPr>
          <p:nvPr>
            <p:ph type="sldNum" sz="quarter" idx="5"/>
          </p:nvPr>
        </p:nvSpPr>
        <p:spPr>
          <a:noFill/>
        </p:spPr>
        <p:txBody>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fld id="{55E9F456-8D5E-5745-8B34-D31ED5604D3D}" type="slidenum">
              <a:rPr lang="en-US" altLang="en-US" sz="1200">
                <a:latin typeface="Times" pitchFamily="2" charset="0"/>
              </a:rPr>
              <a:pPr/>
              <a:t>3</a:t>
            </a:fld>
            <a:endParaRPr lang="en-US" altLang="en-US" sz="1200">
              <a:latin typeface="Times" pitchFamily="2"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5.5  Synaptic transmission at the neuromuscular junction.</a:t>
            </a:r>
            <a:r>
              <a:rPr lang="en-US" dirty="0"/>
              <a:t> (A) Experimental arrangement: The axon of the motor neuron innervating the muscle fiber is stimulated with an extracellular electrode, while an intracellular microelectrode is inserted into the postsynaptic muscle cell to record its electrical responses. (B) End plate potentials (shaded area) evoked by stimulation of a motor neuron are normally above threshold and therefore produce an action potential in the postsynaptic muscle cell. (C) Spontaneous miniature EPPs (MEPPs) occur in the absence of presynaptic stimulation. (D) When the neuromuscular junction is bathed in a solution that has a low concentration of Ca</a:t>
            </a:r>
            <a:r>
              <a:rPr lang="en-US" baseline="30000" dirty="0"/>
              <a:t>2+</a:t>
            </a:r>
            <a:r>
              <a:rPr lang="en-US" dirty="0"/>
              <a:t>, stimulating the motor neuron evokes EPPs whose amplitudes are reduced to about the size of MEPPs. (After Fatt and Katz, 1952.)</a:t>
            </a:r>
          </a:p>
        </p:txBody>
      </p:sp>
      <p:sp>
        <p:nvSpPr>
          <p:cNvPr id="4" name="Slide Number Placeholder 3"/>
          <p:cNvSpPr>
            <a:spLocks noGrp="1"/>
          </p:cNvSpPr>
          <p:nvPr>
            <p:ph type="sldNum" sz="quarter" idx="10"/>
          </p:nvPr>
        </p:nvSpPr>
        <p:spPr/>
        <p:txBody>
          <a:bodyPr/>
          <a:lstStyle/>
          <a:p>
            <a:fld id="{B11FA646-5BA4-2540-B87F-8ED0E4574DDD}" type="slidenum">
              <a:rPr lang="en-US" smtClean="0"/>
              <a:pPr/>
              <a:t>4</a:t>
            </a:fld>
            <a:endParaRPr lang="en-US" dirty="0"/>
          </a:p>
        </p:txBody>
      </p:sp>
    </p:spTree>
    <p:extLst>
      <p:ext uri="{BB962C8B-B14F-4D97-AF65-F5344CB8AC3E}">
        <p14:creationId xmlns:p14="http://schemas.microsoft.com/office/powerpoint/2010/main" val="340697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6.8  Function and structure of the NMDA receptor.</a:t>
            </a:r>
            <a:r>
              <a:rPr lang="en-US" dirty="0"/>
              <a:t> (A) Voltage-dependent block of the NMDA receptor pore by Mg</a:t>
            </a:r>
            <a:r>
              <a:rPr lang="en-US" baseline="30000" dirty="0"/>
              <a:t>2+</a:t>
            </a:r>
            <a:r>
              <a:rPr lang="en-US" dirty="0"/>
              <a:t>. At hyperpolarized potentials, Mg</a:t>
            </a:r>
            <a:r>
              <a:rPr lang="en-US" baseline="30000" dirty="0"/>
              <a:t>2+</a:t>
            </a:r>
            <a:r>
              <a:rPr lang="en-US" dirty="0"/>
              <a:t> resides within the channel pore and blocks it (left). Depolarization of the membrane potential pushes Mg</a:t>
            </a:r>
            <a:r>
              <a:rPr lang="en-US" baseline="30000" dirty="0"/>
              <a:t>2+</a:t>
            </a:r>
            <a:r>
              <a:rPr lang="en-US" dirty="0"/>
              <a:t> out of the pore, so that current can flow through the NMDA receptor. (B) Voltage dependence of current flowing through NMDA receptors activated by glutamate. In the presence of Mg</a:t>
            </a:r>
            <a:r>
              <a:rPr lang="en-US" baseline="30000" dirty="0"/>
              <a:t>2+</a:t>
            </a:r>
            <a:r>
              <a:rPr lang="en-US" dirty="0"/>
              <a:t> (red), Mg</a:t>
            </a:r>
            <a:r>
              <a:rPr lang="en-US" baseline="30000" dirty="0"/>
              <a:t>2+</a:t>
            </a:r>
            <a:r>
              <a:rPr lang="en-US" dirty="0"/>
              <a:t> block of the channel pore prevents current flow at hyperpolarized membrane potentials. If extracellular Mg</a:t>
            </a:r>
            <a:r>
              <a:rPr lang="en-US" baseline="30000" dirty="0"/>
              <a:t>2+</a:t>
            </a:r>
            <a:r>
              <a:rPr lang="en-US" dirty="0"/>
              <a:t> is removed, there is no block of the channel pore. (C–E) Crystallographic structure of the NMDA receptor. Each of the four subunits is indicated in a different color: GluN1 subunits are orange and yellow, GluN2 subunits cyan and purple. (C) The structure of the NMDA receptor is similar to that of the AMPA receptor, with an amino-terminal domain, ligand-binding domain, transmembrane domain, and carboxyl-terminal domain. The ligand-binding domain of GluN2A binds to glutamate (green spheres), while the ligand-binding domain of GluN1 binds to the co-agonist, glycine (green spheres). (D) Rotating the receptor 90 degrees reveals the location of the putative binding site for Ca</a:t>
            </a:r>
            <a:r>
              <a:rPr lang="en-US" baseline="30000" dirty="0"/>
              <a:t>2+</a:t>
            </a:r>
            <a:r>
              <a:rPr lang="en-US" dirty="0"/>
              <a:t>. (E) Close-up view of the putative Ca</a:t>
            </a:r>
            <a:r>
              <a:rPr lang="en-US" baseline="30000" dirty="0"/>
              <a:t>2+</a:t>
            </a:r>
            <a:r>
              <a:rPr lang="en-US" dirty="0"/>
              <a:t> binding site (red and green mesh) in the extracellular vestibule of the receptor. (F) Model for gating of NMDA receptors. Proposed movements (arrows) of the amino-terminal domain and ligand-binding domain regions of the receptor when bound to antagonists, such as DCKA and D-APV (left), or agonists (glycine and glutamate, right). (C–E from Karakas and Furukawa, 2014; F from Zhu et al., 2016.)</a:t>
            </a:r>
          </a:p>
        </p:txBody>
      </p:sp>
      <p:sp>
        <p:nvSpPr>
          <p:cNvPr id="4" name="Slide Number Placeholder 3"/>
          <p:cNvSpPr>
            <a:spLocks noGrp="1"/>
          </p:cNvSpPr>
          <p:nvPr>
            <p:ph type="sldNum" sz="quarter" idx="10"/>
          </p:nvPr>
        </p:nvSpPr>
        <p:spPr/>
        <p:txBody>
          <a:bodyPr/>
          <a:lstStyle/>
          <a:p>
            <a:fld id="{B11FA646-5BA4-2540-B87F-8ED0E4574DDD}" type="slidenum">
              <a:rPr lang="en-US" smtClean="0"/>
              <a:pPr/>
              <a:t>5</a:t>
            </a:fld>
            <a:endParaRPr lang="en-US" dirty="0"/>
          </a:p>
        </p:txBody>
      </p:sp>
    </p:spTree>
    <p:extLst>
      <p:ext uri="{BB962C8B-B14F-4D97-AF65-F5344CB8AC3E}">
        <p14:creationId xmlns:p14="http://schemas.microsoft.com/office/powerpoint/2010/main" val="12263556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6.6  Postsynaptic responses mediated by ionotropic glutamate receptors.</a:t>
            </a:r>
            <a:r>
              <a:rPr lang="en-US" dirty="0"/>
              <a:t> (A) Contributions of AMPA and NMDA receptors to EPSCs at a synapse between a presynaptic pyramidal cell and a postsynaptic interneuron in the visual cortex. Blocking NMDA receptors reveals a large and fast EPSC mediated by AMPA receptors, while blocking AMPA receptors reveals a slower EPSC component mediated by NMDA receptors. (B) Contributions of AMPA and kainate receptors to miniature EPSCs at the excitatory synapse formed between mossy fibers and CA3 pyramidal cells in the hippocampus. Pharmacological antagonists reveal that the component of EPSCs mediated by AMPA receptors is larger and decays faster than that mediated by kainate receptors. (A after Watanabe et al., 2005; B from Mott et al., 2008.)</a:t>
            </a:r>
          </a:p>
        </p:txBody>
      </p:sp>
      <p:sp>
        <p:nvSpPr>
          <p:cNvPr id="4" name="Slide Number Placeholder 3"/>
          <p:cNvSpPr>
            <a:spLocks noGrp="1"/>
          </p:cNvSpPr>
          <p:nvPr>
            <p:ph type="sldNum" sz="quarter" idx="10"/>
          </p:nvPr>
        </p:nvSpPr>
        <p:spPr/>
        <p:txBody>
          <a:bodyPr/>
          <a:lstStyle/>
          <a:p>
            <a:fld id="{B11FA646-5BA4-2540-B87F-8ED0E4574DDD}" type="slidenum">
              <a:rPr lang="en-US" smtClean="0"/>
              <a:pPr/>
              <a:t>6</a:t>
            </a:fld>
            <a:endParaRPr lang="en-US" dirty="0"/>
          </a:p>
        </p:txBody>
      </p:sp>
    </p:spTree>
    <p:extLst>
      <p:ext uri="{BB962C8B-B14F-4D97-AF65-F5344CB8AC3E}">
        <p14:creationId xmlns:p14="http://schemas.microsoft.com/office/powerpoint/2010/main" val="1316611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11.18  Circuitry responsible for generating receptive field center responses of retinal ganglion cells. </a:t>
            </a:r>
            <a:r>
              <a:rPr lang="en-US" dirty="0"/>
              <a:t>(A) Functional anatomy of cone inputs to the center of a ganglion cell receptive field. A plus indicates a sign-conserving synapse; a minus represents a sign-inverting synapse. (B) Responses of the various cell types to the presentation of a light spot in the center of the ganglion cell receptive field. (C) Responses of the various cell types to the presentation of a dark spot in the center of the ganglion cell receptive field.</a:t>
            </a:r>
          </a:p>
        </p:txBody>
      </p:sp>
      <p:sp>
        <p:nvSpPr>
          <p:cNvPr id="4" name="Slide Number Placeholder 3"/>
          <p:cNvSpPr>
            <a:spLocks noGrp="1"/>
          </p:cNvSpPr>
          <p:nvPr>
            <p:ph type="sldNum" sz="quarter" idx="10"/>
          </p:nvPr>
        </p:nvSpPr>
        <p:spPr/>
        <p:txBody>
          <a:bodyPr/>
          <a:lstStyle/>
          <a:p>
            <a:fld id="{B11FA646-5BA4-2540-B87F-8ED0E4574DDD}" type="slidenum">
              <a:rPr lang="en-US" smtClean="0"/>
              <a:pPr/>
              <a:t>7</a:t>
            </a:fld>
            <a:endParaRPr lang="en-US" dirty="0"/>
          </a:p>
        </p:txBody>
      </p:sp>
    </p:spTree>
    <p:extLst>
      <p:ext uri="{BB962C8B-B14F-4D97-AF65-F5344CB8AC3E}">
        <p14:creationId xmlns:p14="http://schemas.microsoft.com/office/powerpoint/2010/main" val="504786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11.8  Cyclic GMP–gated channels and light-induced changes in the electrical activity of photoreceptors.</a:t>
            </a:r>
            <a:r>
              <a:rPr lang="en-US" dirty="0"/>
              <a:t> This simplified diagram shows a rod, but the same scheme applies to cones. (A) In the dark, cGMP levels in the outer segment membrane are high; cGMP binds to the Na</a:t>
            </a:r>
            <a:r>
              <a:rPr lang="en-US" baseline="30000" dirty="0"/>
              <a:t>+</a:t>
            </a:r>
            <a:r>
              <a:rPr lang="en-US" dirty="0"/>
              <a:t>-permeable channels in the membrane, keeping them open and allowing sodium and other cations to enter, thus depolarizing the cell. (B) Absorption of photons leads to a decrease in cGMP levels, closing the cation channels and resulting in receptor hyperpolarization.</a:t>
            </a:r>
          </a:p>
        </p:txBody>
      </p:sp>
      <p:sp>
        <p:nvSpPr>
          <p:cNvPr id="4" name="Slide Number Placeholder 3"/>
          <p:cNvSpPr>
            <a:spLocks noGrp="1"/>
          </p:cNvSpPr>
          <p:nvPr>
            <p:ph type="sldNum" sz="quarter" idx="10"/>
          </p:nvPr>
        </p:nvSpPr>
        <p:spPr/>
        <p:txBody>
          <a:bodyPr/>
          <a:lstStyle/>
          <a:p>
            <a:fld id="{B11FA646-5BA4-2540-B87F-8ED0E4574DDD}" type="slidenum">
              <a:rPr lang="en-US" smtClean="0"/>
              <a:pPr/>
              <a:t>10</a:t>
            </a:fld>
            <a:endParaRPr lang="en-US" dirty="0"/>
          </a:p>
        </p:txBody>
      </p:sp>
    </p:spTree>
    <p:extLst>
      <p:ext uri="{BB962C8B-B14F-4D97-AF65-F5344CB8AC3E}">
        <p14:creationId xmlns:p14="http://schemas.microsoft.com/office/powerpoint/2010/main" val="12430408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FIGURE 11.9  Phototransduction in rod photoreceptors.</a:t>
            </a:r>
            <a:r>
              <a:rPr lang="en-US" dirty="0"/>
              <a:t> (A) Rhodopsin resides in the disk membrane of the photoreceptor outer segment. The seven transmembrane domains of the opsin molecule enclose the light-sensitive retinal molecule. (B) Absorption of a photon of light by retinal leads to a change in configuration from the 11-</a:t>
            </a:r>
            <a:r>
              <a:rPr lang="en-US" i="1" dirty="0"/>
              <a:t>cis </a:t>
            </a:r>
            <a:r>
              <a:rPr lang="en-US" dirty="0"/>
              <a:t>to the all-</a:t>
            </a:r>
            <a:r>
              <a:rPr lang="en-US" i="1" dirty="0"/>
              <a:t>trans </a:t>
            </a:r>
            <a:r>
              <a:rPr lang="en-US" dirty="0"/>
              <a:t>isomer. (C) The second messenger cascade of phototransduction. The change in the retinal isomer activates transducin, which in turn activates a phosphodiesterase (PDE). The PDE then hydrolyzes cGMP, reducing its concentration in the outer segment and leading to the closure of channels in the outer segment membrane. (A, B after Oyster, 1999</a:t>
            </a:r>
            <a:r>
              <a:rPr lang="en-US" baseline="0" dirty="0"/>
              <a:t> and </a:t>
            </a:r>
            <a:r>
              <a:rPr lang="en-US" dirty="0"/>
              <a:t>Stryer, 1986.)</a:t>
            </a:r>
          </a:p>
          <a:p>
            <a:endParaRPr lang="en-US" dirty="0"/>
          </a:p>
        </p:txBody>
      </p:sp>
      <p:sp>
        <p:nvSpPr>
          <p:cNvPr id="4" name="Slide Number Placeholder 3"/>
          <p:cNvSpPr>
            <a:spLocks noGrp="1"/>
          </p:cNvSpPr>
          <p:nvPr>
            <p:ph type="sldNum" sz="quarter" idx="10"/>
          </p:nvPr>
        </p:nvSpPr>
        <p:spPr/>
        <p:txBody>
          <a:bodyPr/>
          <a:lstStyle/>
          <a:p>
            <a:fld id="{B11FA646-5BA4-2540-B87F-8ED0E4574DDD}" type="slidenum">
              <a:rPr lang="en-US" smtClean="0"/>
              <a:pPr/>
              <a:t>11</a:t>
            </a:fld>
            <a:endParaRPr lang="en-US" dirty="0"/>
          </a:p>
        </p:txBody>
      </p:sp>
    </p:spTree>
    <p:extLst>
      <p:ext uri="{BB962C8B-B14F-4D97-AF65-F5344CB8AC3E}">
        <p14:creationId xmlns:p14="http://schemas.microsoft.com/office/powerpoint/2010/main" val="1382905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noRot="1" noChangeAspect="1" noChangeArrowheads="1" noTextEdit="1"/>
          </p:cNvSpPr>
          <p:nvPr>
            <p:ph type="sldImg"/>
          </p:nvPr>
        </p:nvSpPr>
        <p:spPr>
          <a:ln/>
        </p:spPr>
      </p:sp>
      <p:sp>
        <p:nvSpPr>
          <p:cNvPr id="3174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a:cs typeface="ＭＳ Ｐゴシック"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7A3E638A-8903-BCB7-0074-5A0C5392C98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64C5C3A-0B74-1666-54DE-425118287E8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92D587A2-A6CB-A76E-2450-6C89A5C74889}"/>
              </a:ext>
            </a:extLst>
          </p:cNvPr>
          <p:cNvSpPr>
            <a:spLocks noGrp="1" noChangeArrowheads="1"/>
          </p:cNvSpPr>
          <p:nvPr>
            <p:ph type="sldNum" sz="quarter" idx="12"/>
          </p:nvPr>
        </p:nvSpPr>
        <p:spPr>
          <a:ln/>
        </p:spPr>
        <p:txBody>
          <a:bodyPr/>
          <a:lstStyle>
            <a:lvl1pPr>
              <a:defRPr/>
            </a:lvl1pPr>
          </a:lstStyle>
          <a:p>
            <a:pPr>
              <a:defRPr/>
            </a:pPr>
            <a:fld id="{9EC5ECEE-1F3D-814E-9DD7-F6C1FBFC1576}" type="slidenum">
              <a:rPr lang="en-US" altLang="en-US"/>
              <a:pPr>
                <a:defRPr/>
              </a:pPr>
              <a:t>‹#›</a:t>
            </a:fld>
            <a:endParaRPr lang="en-US" altLang="en-US"/>
          </a:p>
        </p:txBody>
      </p:sp>
    </p:spTree>
    <p:extLst>
      <p:ext uri="{BB962C8B-B14F-4D97-AF65-F5344CB8AC3E}">
        <p14:creationId xmlns:p14="http://schemas.microsoft.com/office/powerpoint/2010/main" val="2011938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A60DEEC-AF37-6F04-5F83-7D2C1940C9C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67981EDE-AA1B-4D39-C32C-4863E008F1E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F32E727-9F32-B714-A805-E2F64A2AF0BD}"/>
              </a:ext>
            </a:extLst>
          </p:cNvPr>
          <p:cNvSpPr>
            <a:spLocks noGrp="1" noChangeArrowheads="1"/>
          </p:cNvSpPr>
          <p:nvPr>
            <p:ph type="sldNum" sz="quarter" idx="12"/>
          </p:nvPr>
        </p:nvSpPr>
        <p:spPr>
          <a:ln/>
        </p:spPr>
        <p:txBody>
          <a:bodyPr/>
          <a:lstStyle>
            <a:lvl1pPr>
              <a:defRPr/>
            </a:lvl1pPr>
          </a:lstStyle>
          <a:p>
            <a:pPr>
              <a:defRPr/>
            </a:pPr>
            <a:fld id="{9D7BE54F-71F7-BF4A-B5BB-AB1A25ACF776}" type="slidenum">
              <a:rPr lang="en-US" altLang="en-US"/>
              <a:pPr>
                <a:defRPr/>
              </a:pPr>
              <a:t>‹#›</a:t>
            </a:fld>
            <a:endParaRPr lang="en-US" altLang="en-US"/>
          </a:p>
        </p:txBody>
      </p:sp>
    </p:spTree>
    <p:extLst>
      <p:ext uri="{BB962C8B-B14F-4D97-AF65-F5344CB8AC3E}">
        <p14:creationId xmlns:p14="http://schemas.microsoft.com/office/powerpoint/2010/main" val="3320740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0"/>
            <a:ext cx="2286000" cy="612616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0"/>
            <a:ext cx="6705600" cy="61261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959A32E1-BD9D-D685-7352-83A0E321873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91BFC9F-889D-6A18-E978-B041F4436B5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2E096A0F-2BEB-3DA1-9668-B3E016925CCE}"/>
              </a:ext>
            </a:extLst>
          </p:cNvPr>
          <p:cNvSpPr>
            <a:spLocks noGrp="1" noChangeArrowheads="1"/>
          </p:cNvSpPr>
          <p:nvPr>
            <p:ph type="sldNum" sz="quarter" idx="12"/>
          </p:nvPr>
        </p:nvSpPr>
        <p:spPr>
          <a:ln/>
        </p:spPr>
        <p:txBody>
          <a:bodyPr/>
          <a:lstStyle>
            <a:lvl1pPr>
              <a:defRPr/>
            </a:lvl1pPr>
          </a:lstStyle>
          <a:p>
            <a:pPr>
              <a:defRPr/>
            </a:pPr>
            <a:fld id="{A7BE9BA8-076F-E445-B78E-1C6307C345AD}" type="slidenum">
              <a:rPr lang="en-US" altLang="en-US"/>
              <a:pPr>
                <a:defRPr/>
              </a:pPr>
              <a:t>‹#›</a:t>
            </a:fld>
            <a:endParaRPr lang="en-US" altLang="en-US"/>
          </a:p>
        </p:txBody>
      </p:sp>
    </p:spTree>
    <p:extLst>
      <p:ext uri="{BB962C8B-B14F-4D97-AF65-F5344CB8AC3E}">
        <p14:creationId xmlns:p14="http://schemas.microsoft.com/office/powerpoint/2010/main" val="24316502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457200" y="1600200"/>
            <a:ext cx="8229600" cy="452596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4EB5956E-9627-DE22-7A07-09D34437FC5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577AB43-3376-003E-947C-9C35A7B5C60A}"/>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6CEE056-690F-FA3E-B2D8-F831A298BBAC}"/>
              </a:ext>
            </a:extLst>
          </p:cNvPr>
          <p:cNvSpPr>
            <a:spLocks noGrp="1" noChangeArrowheads="1"/>
          </p:cNvSpPr>
          <p:nvPr>
            <p:ph type="sldNum" sz="quarter" idx="12"/>
          </p:nvPr>
        </p:nvSpPr>
        <p:spPr>
          <a:ln/>
        </p:spPr>
        <p:txBody>
          <a:bodyPr/>
          <a:lstStyle>
            <a:lvl1pPr>
              <a:defRPr/>
            </a:lvl1pPr>
          </a:lstStyle>
          <a:p>
            <a:pPr>
              <a:defRPr/>
            </a:pPr>
            <a:fld id="{5F9C1E13-C6D9-194D-9EF0-DC1C536C1D56}" type="slidenum">
              <a:rPr lang="en-US" altLang="en-US"/>
              <a:pPr>
                <a:defRPr/>
              </a:pPr>
              <a:t>‹#›</a:t>
            </a:fld>
            <a:endParaRPr lang="en-US" altLang="en-US"/>
          </a:p>
        </p:txBody>
      </p:sp>
    </p:spTree>
    <p:extLst>
      <p:ext uri="{BB962C8B-B14F-4D97-AF65-F5344CB8AC3E}">
        <p14:creationId xmlns:p14="http://schemas.microsoft.com/office/powerpoint/2010/main" val="366666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146253F9-450F-C610-D728-7198DDD5C0C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07F6F19A-8097-1103-E988-32DD388DF403}"/>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4DF1C24C-416D-BA36-33BD-68D09217FF32}"/>
              </a:ext>
            </a:extLst>
          </p:cNvPr>
          <p:cNvSpPr>
            <a:spLocks noGrp="1" noChangeArrowheads="1"/>
          </p:cNvSpPr>
          <p:nvPr>
            <p:ph type="sldNum" sz="quarter" idx="12"/>
          </p:nvPr>
        </p:nvSpPr>
        <p:spPr>
          <a:ln/>
        </p:spPr>
        <p:txBody>
          <a:bodyPr/>
          <a:lstStyle>
            <a:lvl1pPr>
              <a:defRPr/>
            </a:lvl1pPr>
          </a:lstStyle>
          <a:p>
            <a:pPr>
              <a:defRPr/>
            </a:pPr>
            <a:fld id="{CE663602-08C7-7045-9A09-C866DB51EE52}" type="slidenum">
              <a:rPr lang="en-US" altLang="en-US"/>
              <a:pPr>
                <a:defRPr/>
              </a:pPr>
              <a:t>‹#›</a:t>
            </a:fld>
            <a:endParaRPr lang="en-US" altLang="en-US"/>
          </a:p>
        </p:txBody>
      </p:sp>
    </p:spTree>
    <p:extLst>
      <p:ext uri="{BB962C8B-B14F-4D97-AF65-F5344CB8AC3E}">
        <p14:creationId xmlns:p14="http://schemas.microsoft.com/office/powerpoint/2010/main" val="2049638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A5046EBB-A2B2-339C-C016-FAF9FCE2593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CE916B26-9438-FC85-7258-F9D2C7E6F27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1AC5CAE-A073-EAED-48D2-C179885A7E59}"/>
              </a:ext>
            </a:extLst>
          </p:cNvPr>
          <p:cNvSpPr>
            <a:spLocks noGrp="1" noChangeArrowheads="1"/>
          </p:cNvSpPr>
          <p:nvPr>
            <p:ph type="sldNum" sz="quarter" idx="12"/>
          </p:nvPr>
        </p:nvSpPr>
        <p:spPr>
          <a:ln/>
        </p:spPr>
        <p:txBody>
          <a:bodyPr/>
          <a:lstStyle>
            <a:lvl1pPr>
              <a:defRPr/>
            </a:lvl1pPr>
          </a:lstStyle>
          <a:p>
            <a:pPr>
              <a:defRPr/>
            </a:pPr>
            <a:fld id="{62A9C902-75F3-DC44-B0F5-44D534A412DF}" type="slidenum">
              <a:rPr lang="en-US" altLang="en-US"/>
              <a:pPr>
                <a:defRPr/>
              </a:pPr>
              <a:t>‹#›</a:t>
            </a:fld>
            <a:endParaRPr lang="en-US" altLang="en-US"/>
          </a:p>
        </p:txBody>
      </p:sp>
    </p:spTree>
    <p:extLst>
      <p:ext uri="{BB962C8B-B14F-4D97-AF65-F5344CB8AC3E}">
        <p14:creationId xmlns:p14="http://schemas.microsoft.com/office/powerpoint/2010/main" val="22533703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A03C6600-C7A4-C57D-DC4F-540683F3B5D7}"/>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4C6778B2-92B6-411A-ED5C-64929056226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0BAA3709-2497-ECCB-BD9F-9724757CD809}"/>
              </a:ext>
            </a:extLst>
          </p:cNvPr>
          <p:cNvSpPr>
            <a:spLocks noGrp="1" noChangeArrowheads="1"/>
          </p:cNvSpPr>
          <p:nvPr>
            <p:ph type="sldNum" sz="quarter" idx="12"/>
          </p:nvPr>
        </p:nvSpPr>
        <p:spPr>
          <a:ln/>
        </p:spPr>
        <p:txBody>
          <a:bodyPr/>
          <a:lstStyle>
            <a:lvl1pPr>
              <a:defRPr/>
            </a:lvl1pPr>
          </a:lstStyle>
          <a:p>
            <a:pPr>
              <a:defRPr/>
            </a:pPr>
            <a:fld id="{17748588-1ABD-0A4A-B16A-25726CB938A1}" type="slidenum">
              <a:rPr lang="en-US" altLang="en-US"/>
              <a:pPr>
                <a:defRPr/>
              </a:pPr>
              <a:t>‹#›</a:t>
            </a:fld>
            <a:endParaRPr lang="en-US" altLang="en-US"/>
          </a:p>
        </p:txBody>
      </p:sp>
    </p:spTree>
    <p:extLst>
      <p:ext uri="{BB962C8B-B14F-4D97-AF65-F5344CB8AC3E}">
        <p14:creationId xmlns:p14="http://schemas.microsoft.com/office/powerpoint/2010/main" val="30004388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ECF6D6AE-9FE6-D4D6-F801-99F56F50C1F8}"/>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E7C5B597-93F9-A360-CA82-986DD4F1E3D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AA543291-2F9F-0818-2548-0A3ED7CBB3EC}"/>
              </a:ext>
            </a:extLst>
          </p:cNvPr>
          <p:cNvSpPr>
            <a:spLocks noGrp="1" noChangeArrowheads="1"/>
          </p:cNvSpPr>
          <p:nvPr>
            <p:ph type="sldNum" sz="quarter" idx="12"/>
          </p:nvPr>
        </p:nvSpPr>
        <p:spPr>
          <a:ln/>
        </p:spPr>
        <p:txBody>
          <a:bodyPr/>
          <a:lstStyle>
            <a:lvl1pPr>
              <a:defRPr/>
            </a:lvl1pPr>
          </a:lstStyle>
          <a:p>
            <a:pPr>
              <a:defRPr/>
            </a:pPr>
            <a:fld id="{505AF223-4BD0-C845-A2AF-2FAA6B77D982}" type="slidenum">
              <a:rPr lang="en-US" altLang="en-US"/>
              <a:pPr>
                <a:defRPr/>
              </a:pPr>
              <a:t>‹#›</a:t>
            </a:fld>
            <a:endParaRPr lang="en-US" altLang="en-US"/>
          </a:p>
        </p:txBody>
      </p:sp>
    </p:spTree>
    <p:extLst>
      <p:ext uri="{BB962C8B-B14F-4D97-AF65-F5344CB8AC3E}">
        <p14:creationId xmlns:p14="http://schemas.microsoft.com/office/powerpoint/2010/main" val="23387280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B0415EF-D49C-8FB0-8F11-BCBB13A8D98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3723C823-5728-498C-BCFC-F9C82002E22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5B7E4096-4B04-0B44-5575-DE5D982520AD}"/>
              </a:ext>
            </a:extLst>
          </p:cNvPr>
          <p:cNvSpPr>
            <a:spLocks noGrp="1" noChangeArrowheads="1"/>
          </p:cNvSpPr>
          <p:nvPr>
            <p:ph type="sldNum" sz="quarter" idx="12"/>
          </p:nvPr>
        </p:nvSpPr>
        <p:spPr>
          <a:ln/>
        </p:spPr>
        <p:txBody>
          <a:bodyPr/>
          <a:lstStyle>
            <a:lvl1pPr>
              <a:defRPr/>
            </a:lvl1pPr>
          </a:lstStyle>
          <a:p>
            <a:pPr>
              <a:defRPr/>
            </a:pPr>
            <a:fld id="{304FB2E5-1A67-584E-96DC-F04AB171159A}" type="slidenum">
              <a:rPr lang="en-US" altLang="en-US"/>
              <a:pPr>
                <a:defRPr/>
              </a:pPr>
              <a:t>‹#›</a:t>
            </a:fld>
            <a:endParaRPr lang="en-US" altLang="en-US"/>
          </a:p>
        </p:txBody>
      </p:sp>
    </p:spTree>
    <p:extLst>
      <p:ext uri="{BB962C8B-B14F-4D97-AF65-F5344CB8AC3E}">
        <p14:creationId xmlns:p14="http://schemas.microsoft.com/office/powerpoint/2010/main" val="3521596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1B9FA7DF-4F8C-7562-276C-0CEA64EBA45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5C866FD-1B62-5AF2-2B1D-3C64142AF04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5303376-18BD-E766-73BB-F384A6CA85C7}"/>
              </a:ext>
            </a:extLst>
          </p:cNvPr>
          <p:cNvSpPr>
            <a:spLocks noGrp="1" noChangeArrowheads="1"/>
          </p:cNvSpPr>
          <p:nvPr>
            <p:ph type="sldNum" sz="quarter" idx="12"/>
          </p:nvPr>
        </p:nvSpPr>
        <p:spPr>
          <a:ln/>
        </p:spPr>
        <p:txBody>
          <a:bodyPr/>
          <a:lstStyle>
            <a:lvl1pPr>
              <a:defRPr/>
            </a:lvl1pPr>
          </a:lstStyle>
          <a:p>
            <a:pPr>
              <a:defRPr/>
            </a:pPr>
            <a:fld id="{5F3A4DDD-0540-F44D-8F3C-44A39CB45DF7}" type="slidenum">
              <a:rPr lang="en-US" altLang="en-US"/>
              <a:pPr>
                <a:defRPr/>
              </a:pPr>
              <a:t>‹#›</a:t>
            </a:fld>
            <a:endParaRPr lang="en-US" altLang="en-US"/>
          </a:p>
        </p:txBody>
      </p:sp>
    </p:spTree>
    <p:extLst>
      <p:ext uri="{BB962C8B-B14F-4D97-AF65-F5344CB8AC3E}">
        <p14:creationId xmlns:p14="http://schemas.microsoft.com/office/powerpoint/2010/main" val="32197545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99D8C5CE-146D-3D65-3E4B-6526AB8F3774}"/>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264AEFCC-67A1-3E6B-8FD3-6484A4E8E46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454D82A-C00B-0AA3-5272-9B859E43F056}"/>
              </a:ext>
            </a:extLst>
          </p:cNvPr>
          <p:cNvSpPr>
            <a:spLocks noGrp="1" noChangeArrowheads="1"/>
          </p:cNvSpPr>
          <p:nvPr>
            <p:ph type="sldNum" sz="quarter" idx="12"/>
          </p:nvPr>
        </p:nvSpPr>
        <p:spPr>
          <a:ln/>
        </p:spPr>
        <p:txBody>
          <a:bodyPr/>
          <a:lstStyle>
            <a:lvl1pPr>
              <a:defRPr/>
            </a:lvl1pPr>
          </a:lstStyle>
          <a:p>
            <a:pPr>
              <a:defRPr/>
            </a:pPr>
            <a:fld id="{7C0CB07C-19BD-1E4D-B6D9-9B70151D6867}" type="slidenum">
              <a:rPr lang="en-US" altLang="en-US"/>
              <a:pPr>
                <a:defRPr/>
              </a:pPr>
              <a:t>‹#›</a:t>
            </a:fld>
            <a:endParaRPr lang="en-US" altLang="en-US"/>
          </a:p>
        </p:txBody>
      </p:sp>
    </p:spTree>
    <p:extLst>
      <p:ext uri="{BB962C8B-B14F-4D97-AF65-F5344CB8AC3E}">
        <p14:creationId xmlns:p14="http://schemas.microsoft.com/office/powerpoint/2010/main" val="4003069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4">
            <a:extLst>
              <a:ext uri="{FF2B5EF4-FFF2-40B4-BE49-F238E27FC236}">
                <a16:creationId xmlns:a16="http://schemas.microsoft.com/office/drawing/2014/main" id="{8563E60D-A02B-F55A-505B-12C0170F9A2B}"/>
              </a:ext>
            </a:extLst>
          </p:cNvPr>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defRPr sz="1400">
                <a:latin typeface="Times"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0B7150D2-4B09-A178-D915-60EF59527CD1}"/>
              </a:ext>
            </a:extLst>
          </p:cNvPr>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a:defRPr sz="1400">
                <a:latin typeface="Times"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CCD746C2-3E16-66F5-0924-F38E51095D69}"/>
              </a:ext>
            </a:extLst>
          </p:cNvPr>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a:defRPr sz="1400">
                <a:latin typeface="Times" pitchFamily="2" charset="0"/>
              </a:defRPr>
            </a:lvl1pPr>
          </a:lstStyle>
          <a:p>
            <a:pPr>
              <a:defRPr/>
            </a:pPr>
            <a:fld id="{280D9469-5ADD-664D-A8E2-50C216234374}" type="slidenum">
              <a:rPr lang="en-US" altLang="en-US"/>
              <a:pPr>
                <a:defRPr/>
              </a:pPr>
              <a:t>‹#›</a:t>
            </a:fld>
            <a:endParaRPr lang="en-US" altLang="en-US"/>
          </a:p>
        </p:txBody>
      </p:sp>
      <p:sp>
        <p:nvSpPr>
          <p:cNvPr id="2" name="Rectangle 2">
            <a:extLst>
              <a:ext uri="{FF2B5EF4-FFF2-40B4-BE49-F238E27FC236}">
                <a16:creationId xmlns:a16="http://schemas.microsoft.com/office/drawing/2014/main" id="{8CD6897A-F51D-5338-A9C9-CF076783C4A7}"/>
              </a:ext>
            </a:extLst>
          </p:cNvPr>
          <p:cNvSpPr>
            <a:spLocks noGrp="1" noChangeArrowheads="1"/>
          </p:cNvSpPr>
          <p:nvPr>
            <p:ph type="title"/>
          </p:nvPr>
        </p:nvSpPr>
        <p:spPr bwMode="auto">
          <a:xfrm>
            <a:off x="0" y="0"/>
            <a:ext cx="9144000" cy="381000"/>
          </a:xfrm>
          <a:prstGeom prst="rect">
            <a:avLst/>
          </a:prstGeom>
          <a:solidFill>
            <a:srgbClr val="36718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eaLnBrk="0" fontAlgn="base" hangingPunct="0">
        <a:spcBef>
          <a:spcPct val="0"/>
        </a:spcBef>
        <a:spcAft>
          <a:spcPct val="0"/>
        </a:spcAft>
        <a:defRPr sz="1600">
          <a:solidFill>
            <a:srgbClr val="FFFFFF"/>
          </a:solidFill>
          <a:latin typeface="+mj-lt"/>
          <a:ea typeface="ＭＳ Ｐゴシック" charset="0"/>
          <a:cs typeface="ＭＳ Ｐゴシック" charset="0"/>
        </a:defRPr>
      </a:lvl1pPr>
      <a:lvl2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2pPr>
      <a:lvl3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3pPr>
      <a:lvl4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4pPr>
      <a:lvl5pPr algn="l" rtl="0" eaLnBrk="0" fontAlgn="base" hangingPunct="0">
        <a:spcBef>
          <a:spcPct val="0"/>
        </a:spcBef>
        <a:spcAft>
          <a:spcPct val="0"/>
        </a:spcAft>
        <a:defRPr sz="1600">
          <a:solidFill>
            <a:srgbClr val="FFFFFF"/>
          </a:solidFill>
          <a:latin typeface="Arial" charset="0"/>
          <a:ea typeface="ＭＳ Ｐゴシック" charset="0"/>
          <a:cs typeface="ＭＳ Ｐゴシック" charset="0"/>
        </a:defRPr>
      </a:lvl5pPr>
      <a:lvl6pPr marL="457200" algn="l" rtl="0" fontAlgn="base">
        <a:spcBef>
          <a:spcPct val="0"/>
        </a:spcBef>
        <a:spcAft>
          <a:spcPct val="0"/>
        </a:spcAft>
        <a:defRPr sz="1600">
          <a:solidFill>
            <a:srgbClr val="FFFFFF"/>
          </a:solidFill>
          <a:latin typeface="Arial" charset="0"/>
        </a:defRPr>
      </a:lvl6pPr>
      <a:lvl7pPr marL="914400" algn="l" rtl="0" fontAlgn="base">
        <a:spcBef>
          <a:spcPct val="0"/>
        </a:spcBef>
        <a:spcAft>
          <a:spcPct val="0"/>
        </a:spcAft>
        <a:defRPr sz="1600">
          <a:solidFill>
            <a:srgbClr val="FFFFFF"/>
          </a:solidFill>
          <a:latin typeface="Arial" charset="0"/>
        </a:defRPr>
      </a:lvl7pPr>
      <a:lvl8pPr marL="1371600" algn="l" rtl="0" fontAlgn="base">
        <a:spcBef>
          <a:spcPct val="0"/>
        </a:spcBef>
        <a:spcAft>
          <a:spcPct val="0"/>
        </a:spcAft>
        <a:defRPr sz="1600">
          <a:solidFill>
            <a:srgbClr val="FFFFFF"/>
          </a:solidFill>
          <a:latin typeface="Arial" charset="0"/>
        </a:defRPr>
      </a:lvl8pPr>
      <a:lvl9pPr marL="1828800" algn="l" rtl="0" fontAlgn="base">
        <a:spcBef>
          <a:spcPct val="0"/>
        </a:spcBef>
        <a:spcAft>
          <a:spcPct val="0"/>
        </a:spcAft>
        <a:defRPr sz="1600">
          <a:solidFill>
            <a:srgbClr val="FFFFFF"/>
          </a:solidFill>
          <a:latin typeface="Arial" charset="0"/>
        </a:defRPr>
      </a:lvl9pPr>
    </p:titleStyle>
    <p:bodyStyle>
      <a:lvl1pPr marL="342900" indent="-342900" algn="l" rtl="0" eaLnBrk="0" fontAlgn="base" hangingPunct="0">
        <a:spcBef>
          <a:spcPct val="20000"/>
        </a:spcBef>
        <a:spcAft>
          <a:spcPct val="0"/>
        </a:spcAft>
        <a:defRPr sz="2400">
          <a:solidFill>
            <a:schemeClr val="tx1"/>
          </a:solidFill>
          <a:latin typeface="+mn-lt"/>
          <a:ea typeface="ＭＳ Ｐゴシック" charset="0"/>
          <a:cs typeface="ＭＳ Ｐゴシック" charset="0"/>
        </a:defRPr>
      </a:lvl1pPr>
      <a:lvl2pPr marL="742950" indent="-285750" algn="l" rtl="0" eaLnBrk="0" fontAlgn="base" hangingPunct="0">
        <a:spcBef>
          <a:spcPct val="20000"/>
        </a:spcBef>
        <a:spcAft>
          <a:spcPct val="0"/>
        </a:spcAft>
        <a:buChar char="–"/>
        <a:defRPr sz="2800">
          <a:solidFill>
            <a:schemeClr val="tx1"/>
          </a:solidFill>
          <a:latin typeface="+mn-lt"/>
          <a:ea typeface="ＭＳ Ｐゴシック" charset="0"/>
        </a:defRPr>
      </a:lvl2pPr>
      <a:lvl3pPr marL="1143000" indent="-228600" algn="l" rtl="0" eaLnBrk="0" fontAlgn="base" hangingPunct="0">
        <a:spcBef>
          <a:spcPct val="20000"/>
        </a:spcBef>
        <a:spcAft>
          <a:spcPct val="0"/>
        </a:spcAft>
        <a:buChar char="•"/>
        <a:defRPr sz="2400">
          <a:solidFill>
            <a:schemeClr val="tx1"/>
          </a:solidFill>
          <a:latin typeface="+mn-lt"/>
          <a:ea typeface="ＭＳ Ｐゴシック" charset="0"/>
        </a:defRPr>
      </a:lvl3pPr>
      <a:lvl4pPr marL="1600200" indent="-228600" algn="l" rtl="0" eaLnBrk="0" fontAlgn="base" hangingPunct="0">
        <a:spcBef>
          <a:spcPct val="20000"/>
        </a:spcBef>
        <a:spcAft>
          <a:spcPct val="0"/>
        </a:spcAft>
        <a:buChar char="–"/>
        <a:defRPr sz="2000">
          <a:solidFill>
            <a:schemeClr val="tx1"/>
          </a:solidFill>
          <a:latin typeface="+mn-lt"/>
          <a:ea typeface="ＭＳ Ｐゴシック" charset="0"/>
        </a:defRPr>
      </a:lvl4pPr>
      <a:lvl5pPr marL="2057400" indent="-228600" algn="l" rtl="0" eaLnBrk="0" fontAlgn="base" hangingPunct="0">
        <a:spcBef>
          <a:spcPct val="20000"/>
        </a:spcBef>
        <a:spcAft>
          <a:spcPct val="0"/>
        </a:spcAft>
        <a:buChar char="»"/>
        <a:defRPr sz="2000">
          <a:solidFill>
            <a:schemeClr val="tx1"/>
          </a:solidFill>
          <a:latin typeface="+mn-lt"/>
          <a:ea typeface="ＭＳ Ｐゴシック" charset="0"/>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18.jp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Title 1">
            <a:extLst>
              <a:ext uri="{FF2B5EF4-FFF2-40B4-BE49-F238E27FC236}">
                <a16:creationId xmlns:a16="http://schemas.microsoft.com/office/drawing/2014/main" id="{8FBE08CD-EDC6-01C1-7FF9-22006F8A6A34}"/>
              </a:ext>
            </a:extLst>
          </p:cNvPr>
          <p:cNvSpPr>
            <a:spLocks noGrp="1" noChangeArrowheads="1"/>
          </p:cNvSpPr>
          <p:nvPr>
            <p:ph type="title"/>
          </p:nvPr>
        </p:nvSpPr>
        <p:spPr/>
        <p:txBody>
          <a:bodyPr/>
          <a:lstStyle/>
          <a:p>
            <a:endParaRPr lang="en-US" altLang="en-US">
              <a:ea typeface="ＭＳ Ｐゴシック" panose="020B0600070205080204" pitchFamily="34" charset="-128"/>
            </a:endParaRPr>
          </a:p>
        </p:txBody>
      </p:sp>
      <p:sp>
        <p:nvSpPr>
          <p:cNvPr id="15362" name="TextBox 2">
            <a:extLst>
              <a:ext uri="{FF2B5EF4-FFF2-40B4-BE49-F238E27FC236}">
                <a16:creationId xmlns:a16="http://schemas.microsoft.com/office/drawing/2014/main" id="{63DDED14-50C4-E03D-E1DB-636CBBD26829}"/>
              </a:ext>
            </a:extLst>
          </p:cNvPr>
          <p:cNvSpPr txBox="1">
            <a:spLocks noChangeArrowheads="1"/>
          </p:cNvSpPr>
          <p:nvPr/>
        </p:nvSpPr>
        <p:spPr bwMode="auto">
          <a:xfrm>
            <a:off x="1728914" y="3570288"/>
            <a:ext cx="5686172"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dirty="0"/>
              <a:t>Midterm Review </a:t>
            </a:r>
          </a:p>
          <a:p>
            <a:pPr algn="ctr"/>
            <a:r>
              <a:rPr lang="en-US" altLang="en-US" sz="3200" dirty="0"/>
              <a:t>2022_v3</a:t>
            </a:r>
          </a:p>
          <a:p>
            <a:pPr algn="ctr"/>
            <a:endParaRPr lang="en-US" altLang="en-US" sz="3200" dirty="0"/>
          </a:p>
          <a:p>
            <a:pPr algn="ctr"/>
            <a:r>
              <a:rPr lang="en-US" altLang="en-US" sz="3200" dirty="0"/>
              <a:t>Professor Malcolm A. MacIver</a:t>
            </a:r>
          </a:p>
        </p:txBody>
      </p:sp>
      <p:sp>
        <p:nvSpPr>
          <p:cNvPr id="15363" name="Rectangle 1">
            <a:extLst>
              <a:ext uri="{FF2B5EF4-FFF2-40B4-BE49-F238E27FC236}">
                <a16:creationId xmlns:a16="http://schemas.microsoft.com/office/drawing/2014/main" id="{1B89A6E1-0F57-1726-DEF3-4DCA76981C29}"/>
              </a:ext>
            </a:extLst>
          </p:cNvPr>
          <p:cNvSpPr>
            <a:spLocks noChangeArrowheads="1"/>
          </p:cNvSpPr>
          <p:nvPr/>
        </p:nvSpPr>
        <p:spPr bwMode="auto">
          <a:xfrm>
            <a:off x="146050" y="1828800"/>
            <a:ext cx="8851900" cy="1077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tx1"/>
                </a:solidFill>
                <a:latin typeface="Arial" panose="020B0604020202020204" pitchFamily="34" charset="0"/>
                <a:ea typeface="ＭＳ Ｐゴシック" panose="020B0600070205080204" pitchFamily="34" charset="-128"/>
              </a:defRPr>
            </a:lvl1pPr>
            <a:lvl2pPr marL="742950" indent="-285750">
              <a:defRPr sz="2400">
                <a:solidFill>
                  <a:schemeClr val="tx1"/>
                </a:solidFill>
                <a:latin typeface="Arial" panose="020B0604020202020204" pitchFamily="34" charset="0"/>
                <a:ea typeface="ＭＳ Ｐゴシック" panose="020B0600070205080204" pitchFamily="34" charset="-128"/>
              </a:defRPr>
            </a:lvl2pPr>
            <a:lvl3pPr marL="1143000" indent="-228600">
              <a:defRPr sz="2400">
                <a:solidFill>
                  <a:schemeClr val="tx1"/>
                </a:solidFill>
                <a:latin typeface="Arial" panose="020B0604020202020204" pitchFamily="34" charset="0"/>
                <a:ea typeface="ＭＳ Ｐゴシック" panose="020B0600070205080204" pitchFamily="34" charset="-128"/>
              </a:defRPr>
            </a:lvl3pPr>
            <a:lvl4pPr marL="1600200" indent="-228600">
              <a:defRPr sz="2400">
                <a:solidFill>
                  <a:schemeClr val="tx1"/>
                </a:solidFill>
                <a:latin typeface="Arial" panose="020B0604020202020204" pitchFamily="34" charset="0"/>
                <a:ea typeface="ＭＳ Ｐゴシック" panose="020B0600070205080204" pitchFamily="34" charset="-128"/>
              </a:defRPr>
            </a:lvl4pPr>
            <a:lvl5pPr marL="2057400" indent="-22860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a:r>
              <a:rPr lang="en-US" altLang="en-US" sz="3200">
                <a:solidFill>
                  <a:srgbClr val="002060"/>
                </a:solidFill>
              </a:rPr>
              <a:t>BMD ENG 301Quantitative Systems Physiology</a:t>
            </a:r>
            <a:br>
              <a:rPr lang="en-US" altLang="en-US" sz="3200">
                <a:solidFill>
                  <a:srgbClr val="002060"/>
                </a:solidFill>
              </a:rPr>
            </a:br>
            <a:r>
              <a:rPr lang="en-US" altLang="en-US" sz="3200">
                <a:solidFill>
                  <a:srgbClr val="002060"/>
                </a:solidFill>
              </a:rPr>
              <a:t>(Nervous System)</a:t>
            </a:r>
            <a:endParaRPr lang="en-US" altLang="en-US" sz="3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11-08-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460" y="566899"/>
            <a:ext cx="7879080" cy="6267038"/>
          </a:xfrm>
          <a:prstGeom prst="rect">
            <a:avLst/>
          </a:prstGeom>
        </p:spPr>
      </p:pic>
      <p:sp>
        <p:nvSpPr>
          <p:cNvPr id="3" name="Title 2"/>
          <p:cNvSpPr>
            <a:spLocks noGrp="1"/>
          </p:cNvSpPr>
          <p:nvPr>
            <p:ph type="title"/>
          </p:nvPr>
        </p:nvSpPr>
        <p:spPr/>
        <p:txBody>
          <a:bodyPr/>
          <a:lstStyle/>
          <a:p>
            <a:r>
              <a:rPr lang="en-US" dirty="0"/>
              <a:t>FIGURE 11.8  Cyclic GMP–gated channels and light-induced changes in the electrical activity of photoreceptors </a:t>
            </a:r>
          </a:p>
        </p:txBody>
      </p:sp>
    </p:spTree>
    <p:extLst>
      <p:ext uri="{BB962C8B-B14F-4D97-AF65-F5344CB8AC3E}">
        <p14:creationId xmlns:p14="http://schemas.microsoft.com/office/powerpoint/2010/main" val="5836487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11.9  Phototransduction in rod photoreceptors </a:t>
            </a:r>
          </a:p>
        </p:txBody>
      </p:sp>
      <p:pic>
        <p:nvPicPr>
          <p:cNvPr id="4" name="Picture 3" descr="Neuroscience6e-Fig-11-09-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4700" y="454152"/>
            <a:ext cx="5035296" cy="6327648"/>
          </a:xfrm>
          <a:prstGeom prst="rect">
            <a:avLst/>
          </a:prstGeom>
        </p:spPr>
      </p:pic>
    </p:spTree>
    <p:extLst>
      <p:ext uri="{BB962C8B-B14F-4D97-AF65-F5344CB8AC3E}">
        <p14:creationId xmlns:p14="http://schemas.microsoft.com/office/powerpoint/2010/main" val="2674571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Diagram&#10;&#10;Description automatically generated">
            <a:extLst>
              <a:ext uri="{FF2B5EF4-FFF2-40B4-BE49-F238E27FC236}">
                <a16:creationId xmlns:a16="http://schemas.microsoft.com/office/drawing/2014/main" id="{6209C7D7-D77B-7846-8D02-DEFB7E20995E}"/>
              </a:ext>
            </a:extLst>
          </p:cNvPr>
          <p:cNvPicPr>
            <a:picLocks noChangeAspect="1"/>
          </p:cNvPicPr>
          <p:nvPr/>
        </p:nvPicPr>
        <p:blipFill>
          <a:blip r:embed="rId3"/>
          <a:stretch>
            <a:fillRect/>
          </a:stretch>
        </p:blipFill>
        <p:spPr>
          <a:xfrm>
            <a:off x="398565" y="266700"/>
            <a:ext cx="5829300" cy="6324600"/>
          </a:xfrm>
          <a:prstGeom prst="rect">
            <a:avLst/>
          </a:prstGeom>
        </p:spPr>
      </p:pic>
      <p:sp>
        <p:nvSpPr>
          <p:cNvPr id="4" name="TextBox 3">
            <a:extLst>
              <a:ext uri="{FF2B5EF4-FFF2-40B4-BE49-F238E27FC236}">
                <a16:creationId xmlns:a16="http://schemas.microsoft.com/office/drawing/2014/main" id="{EDCD7BC8-52C0-BB4E-9147-5991280325AB}"/>
              </a:ext>
            </a:extLst>
          </p:cNvPr>
          <p:cNvSpPr txBox="1"/>
          <p:nvPr/>
        </p:nvSpPr>
        <p:spPr>
          <a:xfrm>
            <a:off x="6614556" y="653143"/>
            <a:ext cx="2351314" cy="2585323"/>
          </a:xfrm>
          <a:prstGeom prst="rect">
            <a:avLst/>
          </a:prstGeom>
          <a:noFill/>
        </p:spPr>
        <p:txBody>
          <a:bodyPr wrap="square" rtlCol="0">
            <a:spAutoFit/>
          </a:bodyPr>
          <a:lstStyle/>
          <a:p>
            <a:r>
              <a:rPr lang="en-US" u="sng" dirty="0"/>
              <a:t>Muscle spindle</a:t>
            </a:r>
            <a:endParaRPr lang="en-US" dirty="0"/>
          </a:p>
          <a:p>
            <a:r>
              <a:rPr lang="en-US" dirty="0"/>
              <a:t>Changes in muscle contraction – steady change and rate of change</a:t>
            </a:r>
          </a:p>
          <a:p>
            <a:endParaRPr lang="en-US" dirty="0"/>
          </a:p>
          <a:p>
            <a:r>
              <a:rPr lang="en-US" u="sng" dirty="0"/>
              <a:t>Golgi tendon organ</a:t>
            </a:r>
            <a:endParaRPr lang="en-US" dirty="0"/>
          </a:p>
          <a:p>
            <a:r>
              <a:rPr lang="en-US" dirty="0"/>
              <a:t>Change in muscle tension (force)</a:t>
            </a:r>
          </a:p>
        </p:txBody>
      </p:sp>
    </p:spTree>
    <p:extLst>
      <p:ext uri="{BB962C8B-B14F-4D97-AF65-F5344CB8AC3E}">
        <p14:creationId xmlns:p14="http://schemas.microsoft.com/office/powerpoint/2010/main" val="3100514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Inner Ear</a:t>
            </a:r>
          </a:p>
        </p:txBody>
      </p:sp>
      <p:sp>
        <p:nvSpPr>
          <p:cNvPr id="3" name="Content Placeholder 2"/>
          <p:cNvSpPr>
            <a:spLocks noGrp="1"/>
          </p:cNvSpPr>
          <p:nvPr>
            <p:ph idx="1"/>
          </p:nvPr>
        </p:nvSpPr>
        <p:spPr/>
        <p:txBody>
          <a:bodyPr/>
          <a:lstStyle/>
          <a:p>
            <a:endParaRPr lang="en-US"/>
          </a:p>
        </p:txBody>
      </p:sp>
      <p:pic>
        <p:nvPicPr>
          <p:cNvPr id="4" name="Content Placeholder 5" descr="Screen Shot 2012-11-10 at 2.54.17 PM.png"/>
          <p:cNvPicPr>
            <a:picLocks noChangeAspect="1"/>
          </p:cNvPicPr>
          <p:nvPr/>
        </p:nvPicPr>
        <p:blipFill>
          <a:blip r:embed="rId2">
            <a:extLst>
              <a:ext uri="{28A0092B-C50C-407E-A947-70E740481C1C}">
                <a14:useLocalDpi xmlns:a14="http://schemas.microsoft.com/office/drawing/2010/main" val="0"/>
              </a:ext>
            </a:extLst>
          </a:blip>
          <a:srcRect l="1809" r="1809"/>
          <a:stretch>
            <a:fillRect/>
          </a:stretch>
        </p:blipFill>
        <p:spPr>
          <a:xfrm>
            <a:off x="457200" y="1615839"/>
            <a:ext cx="8229600" cy="4525963"/>
          </a:xfrm>
          <a:prstGeom prst="rect">
            <a:avLst/>
          </a:prstGeom>
        </p:spPr>
      </p:pic>
      <p:sp>
        <p:nvSpPr>
          <p:cNvPr id="5" name="TextBox 4">
            <a:extLst>
              <a:ext uri="{FF2B5EF4-FFF2-40B4-BE49-F238E27FC236}">
                <a16:creationId xmlns:a16="http://schemas.microsoft.com/office/drawing/2014/main" id="{C902BA8C-6D50-D34D-8E50-188771A94480}"/>
              </a:ext>
            </a:extLst>
          </p:cNvPr>
          <p:cNvSpPr txBox="1"/>
          <p:nvPr/>
        </p:nvSpPr>
        <p:spPr>
          <a:xfrm>
            <a:off x="1042389" y="5847058"/>
            <a:ext cx="3004457" cy="461665"/>
          </a:xfrm>
          <a:prstGeom prst="rect">
            <a:avLst/>
          </a:prstGeom>
          <a:noFill/>
        </p:spPr>
        <p:txBody>
          <a:bodyPr wrap="square" rtlCol="0">
            <a:spAutoFit/>
          </a:bodyPr>
          <a:lstStyle/>
          <a:p>
            <a:r>
              <a:rPr lang="en-US" sz="2400" dirty="0">
                <a:solidFill>
                  <a:srgbClr val="FF0000"/>
                </a:solidFill>
              </a:rPr>
              <a:t>Vestibular reception</a:t>
            </a:r>
          </a:p>
        </p:txBody>
      </p:sp>
      <p:sp>
        <p:nvSpPr>
          <p:cNvPr id="6" name="TextBox 5">
            <a:extLst>
              <a:ext uri="{FF2B5EF4-FFF2-40B4-BE49-F238E27FC236}">
                <a16:creationId xmlns:a16="http://schemas.microsoft.com/office/drawing/2014/main" id="{76773C89-10FF-9E43-80D9-0DDB3EF23FE9}"/>
              </a:ext>
            </a:extLst>
          </p:cNvPr>
          <p:cNvSpPr txBox="1"/>
          <p:nvPr/>
        </p:nvSpPr>
        <p:spPr>
          <a:xfrm>
            <a:off x="5070763" y="5847059"/>
            <a:ext cx="2592120" cy="461665"/>
          </a:xfrm>
          <a:prstGeom prst="rect">
            <a:avLst/>
          </a:prstGeom>
          <a:noFill/>
        </p:spPr>
        <p:txBody>
          <a:bodyPr wrap="none" rtlCol="0">
            <a:spAutoFit/>
          </a:bodyPr>
          <a:lstStyle/>
          <a:p>
            <a:r>
              <a:rPr lang="en-US" sz="2400" dirty="0">
                <a:solidFill>
                  <a:srgbClr val="FF0000"/>
                </a:solidFill>
              </a:rPr>
              <a:t>Auditory Reception</a:t>
            </a:r>
          </a:p>
        </p:txBody>
      </p:sp>
    </p:spTree>
    <p:extLst>
      <p:ext uri="{BB962C8B-B14F-4D97-AF65-F5344CB8AC3E}">
        <p14:creationId xmlns:p14="http://schemas.microsoft.com/office/powerpoint/2010/main" val="3055609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9-09-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3040" y="455676"/>
            <a:ext cx="6217920" cy="6327648"/>
          </a:xfrm>
          <a:prstGeom prst="rect">
            <a:avLst/>
          </a:prstGeom>
        </p:spPr>
      </p:pic>
      <p:sp>
        <p:nvSpPr>
          <p:cNvPr id="3" name="Title 2"/>
          <p:cNvSpPr>
            <a:spLocks noGrp="1"/>
          </p:cNvSpPr>
          <p:nvPr>
            <p:ph type="title"/>
          </p:nvPr>
        </p:nvSpPr>
        <p:spPr/>
        <p:txBody>
          <a:bodyPr/>
          <a:lstStyle/>
          <a:p>
            <a:r>
              <a:rPr lang="en-US" dirty="0"/>
              <a:t>FIGURE 9.9  Proprioceptive pathways for the upper and lower body </a:t>
            </a:r>
          </a:p>
        </p:txBody>
      </p:sp>
    </p:spTree>
    <p:extLst>
      <p:ext uri="{BB962C8B-B14F-4D97-AF65-F5344CB8AC3E}">
        <p14:creationId xmlns:p14="http://schemas.microsoft.com/office/powerpoint/2010/main" val="17842849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C38D7C-35F9-05F2-C854-5B394319B53B}"/>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A7B6AE11-4A86-BDCC-8529-7A3BBF7104A4}"/>
              </a:ext>
            </a:extLst>
          </p:cNvPr>
          <p:cNvPicPr>
            <a:picLocks noChangeAspect="1"/>
          </p:cNvPicPr>
          <p:nvPr/>
        </p:nvPicPr>
        <p:blipFill>
          <a:blip r:embed="rId2"/>
          <a:stretch>
            <a:fillRect/>
          </a:stretch>
        </p:blipFill>
        <p:spPr>
          <a:xfrm>
            <a:off x="0" y="-114300"/>
            <a:ext cx="9296400" cy="6972300"/>
          </a:xfrm>
          <a:prstGeom prst="rect">
            <a:avLst/>
          </a:prstGeom>
        </p:spPr>
      </p:pic>
    </p:spTree>
    <p:extLst>
      <p:ext uri="{BB962C8B-B14F-4D97-AF65-F5344CB8AC3E}">
        <p14:creationId xmlns:p14="http://schemas.microsoft.com/office/powerpoint/2010/main" val="5264071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Forms of short-term synaptic plasticity </a:t>
            </a:r>
          </a:p>
        </p:txBody>
      </p:sp>
      <p:pic>
        <p:nvPicPr>
          <p:cNvPr id="4" name="Picture 3" descr="Neuroscience6e-Fig-08-01-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621792"/>
            <a:ext cx="8534400" cy="5931408"/>
          </a:xfrm>
          <a:prstGeom prst="rect">
            <a:avLst/>
          </a:prstGeom>
        </p:spPr>
      </p:pic>
      <p:sp>
        <p:nvSpPr>
          <p:cNvPr id="2" name="TextBox 1">
            <a:extLst>
              <a:ext uri="{FF2B5EF4-FFF2-40B4-BE49-F238E27FC236}">
                <a16:creationId xmlns:a16="http://schemas.microsoft.com/office/drawing/2014/main" id="{081F7417-5095-894A-98A9-0CEC27E492A3}"/>
              </a:ext>
            </a:extLst>
          </p:cNvPr>
          <p:cNvSpPr txBox="1"/>
          <p:nvPr/>
        </p:nvSpPr>
        <p:spPr>
          <a:xfrm>
            <a:off x="6093288" y="621792"/>
            <a:ext cx="3044616" cy="1015663"/>
          </a:xfrm>
          <a:prstGeom prst="rect">
            <a:avLst/>
          </a:prstGeom>
          <a:noFill/>
        </p:spPr>
        <p:txBody>
          <a:bodyPr wrap="none" rtlCol="0">
            <a:spAutoFit/>
          </a:bodyPr>
          <a:lstStyle/>
          <a:p>
            <a:r>
              <a:rPr lang="en-US" sz="2000" dirty="0"/>
              <a:t>Modulation of NT release</a:t>
            </a:r>
          </a:p>
          <a:p>
            <a:pPr marL="342900" indent="-342900">
              <a:buFont typeface="Arial" panose="020B0604020202020204" pitchFamily="34" charset="0"/>
              <a:buChar char="•"/>
            </a:pPr>
            <a:r>
              <a:rPr lang="en-US" sz="2000" dirty="0"/>
              <a:t>[Ca</a:t>
            </a:r>
            <a:r>
              <a:rPr lang="en-US" sz="2000" baseline="30000" dirty="0"/>
              <a:t>2+</a:t>
            </a:r>
            <a:r>
              <a:rPr lang="en-US" sz="2000" dirty="0"/>
              <a:t>]</a:t>
            </a:r>
            <a:r>
              <a:rPr lang="en-US" sz="2000" baseline="-25000" dirty="0"/>
              <a:t>INSIDE</a:t>
            </a:r>
            <a:endParaRPr lang="en-US" sz="2000" dirty="0"/>
          </a:p>
          <a:p>
            <a:pPr marL="342900" indent="-342900">
              <a:buFont typeface="Arial" panose="020B0604020202020204" pitchFamily="34" charset="0"/>
              <a:buChar char="•"/>
            </a:pPr>
            <a:r>
              <a:rPr lang="en-US" sz="2000" dirty="0"/>
              <a:t>Vesicle depletion</a:t>
            </a:r>
          </a:p>
        </p:txBody>
      </p:sp>
    </p:spTree>
    <p:extLst>
      <p:ext uri="{BB962C8B-B14F-4D97-AF65-F5344CB8AC3E}">
        <p14:creationId xmlns:p14="http://schemas.microsoft.com/office/powerpoint/2010/main" val="28034200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Synaptic mechanisms underlying short-term sensitization </a:t>
            </a:r>
          </a:p>
        </p:txBody>
      </p:sp>
      <p:pic>
        <p:nvPicPr>
          <p:cNvPr id="4" name="Picture 3" descr="Neuroscience6e-Fig-08-04-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7100" y="454152"/>
            <a:ext cx="4748784" cy="6327648"/>
          </a:xfrm>
          <a:prstGeom prst="rect">
            <a:avLst/>
          </a:prstGeom>
        </p:spPr>
      </p:pic>
    </p:spTree>
    <p:extLst>
      <p:ext uri="{BB962C8B-B14F-4D97-AF65-F5344CB8AC3E}">
        <p14:creationId xmlns:p14="http://schemas.microsoft.com/office/powerpoint/2010/main" val="26138238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Mechanisms of presynaptic enhancement underlying behavioral sensitization </a:t>
            </a:r>
          </a:p>
        </p:txBody>
      </p:sp>
      <p:pic>
        <p:nvPicPr>
          <p:cNvPr id="4" name="Picture 3" descr="Neuroscience6e-Fig-08-05-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5344" y="530352"/>
            <a:ext cx="4486656" cy="6327648"/>
          </a:xfrm>
          <a:prstGeom prst="rect">
            <a:avLst/>
          </a:prstGeom>
        </p:spPr>
      </p:pic>
      <p:pic>
        <p:nvPicPr>
          <p:cNvPr id="5" name="Picture 4">
            <a:extLst>
              <a:ext uri="{FF2B5EF4-FFF2-40B4-BE49-F238E27FC236}">
                <a16:creationId xmlns:a16="http://schemas.microsoft.com/office/drawing/2014/main" id="{4BE51E39-5C1A-7546-9947-FC485E1A78E6}"/>
              </a:ext>
            </a:extLst>
          </p:cNvPr>
          <p:cNvPicPr>
            <a:picLocks noChangeAspect="1"/>
          </p:cNvPicPr>
          <p:nvPr/>
        </p:nvPicPr>
        <p:blipFill>
          <a:blip r:embed="rId4"/>
          <a:stretch>
            <a:fillRect/>
          </a:stretch>
        </p:blipFill>
        <p:spPr>
          <a:xfrm>
            <a:off x="4724400" y="3688080"/>
            <a:ext cx="4150290" cy="2705100"/>
          </a:xfrm>
          <a:prstGeom prst="rect">
            <a:avLst/>
          </a:prstGeom>
        </p:spPr>
      </p:pic>
      <p:sp>
        <p:nvSpPr>
          <p:cNvPr id="6" name="TextBox 5">
            <a:extLst>
              <a:ext uri="{FF2B5EF4-FFF2-40B4-BE49-F238E27FC236}">
                <a16:creationId xmlns:a16="http://schemas.microsoft.com/office/drawing/2014/main" id="{D952B0D9-A436-C54B-87F7-35EB5678CBEA}"/>
              </a:ext>
            </a:extLst>
          </p:cNvPr>
          <p:cNvSpPr txBox="1"/>
          <p:nvPr/>
        </p:nvSpPr>
        <p:spPr>
          <a:xfrm>
            <a:off x="4724400" y="1572874"/>
            <a:ext cx="3874009" cy="461665"/>
          </a:xfrm>
          <a:prstGeom prst="rect">
            <a:avLst/>
          </a:prstGeom>
          <a:noFill/>
        </p:spPr>
        <p:txBody>
          <a:bodyPr wrap="none" rtlCol="0">
            <a:spAutoFit/>
          </a:bodyPr>
          <a:lstStyle/>
          <a:p>
            <a:r>
              <a:rPr lang="en-US" dirty="0"/>
              <a:t>Short and long term effects</a:t>
            </a:r>
          </a:p>
        </p:txBody>
      </p:sp>
    </p:spTree>
    <p:extLst>
      <p:ext uri="{BB962C8B-B14F-4D97-AF65-F5344CB8AC3E}">
        <p14:creationId xmlns:p14="http://schemas.microsoft.com/office/powerpoint/2010/main" val="56071063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pPr algn="ctr"/>
            <a:r>
              <a:rPr lang="en-US" dirty="0"/>
              <a:t>The NMDA receptor channel can open only during depolarization of the postsynaptic neuron from its normal resting potential </a:t>
            </a:r>
          </a:p>
        </p:txBody>
      </p:sp>
      <p:pic>
        <p:nvPicPr>
          <p:cNvPr id="4" name="Picture 3" descr="Neuroscience6e-Fig-08-10-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938784"/>
            <a:ext cx="8534400" cy="5309616"/>
          </a:xfrm>
          <a:prstGeom prst="rect">
            <a:avLst/>
          </a:prstGeom>
        </p:spPr>
      </p:pic>
    </p:spTree>
    <p:extLst>
      <p:ext uri="{BB962C8B-B14F-4D97-AF65-F5344CB8AC3E}">
        <p14:creationId xmlns:p14="http://schemas.microsoft.com/office/powerpoint/2010/main" val="3195070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Title 2">
            <a:extLst>
              <a:ext uri="{FF2B5EF4-FFF2-40B4-BE49-F238E27FC236}">
                <a16:creationId xmlns:a16="http://schemas.microsoft.com/office/drawing/2014/main" id="{23617206-D16A-DEE3-C2BE-A1E427FBD3B4}"/>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Influence of the postsynaptic membrane potential on end plate currents</a:t>
            </a:r>
          </a:p>
        </p:txBody>
      </p:sp>
      <p:pic>
        <p:nvPicPr>
          <p:cNvPr id="51202" name="Picture 3" descr="Neuroscience6e-Fig-05-16-0.jpg">
            <a:extLst>
              <a:ext uri="{FF2B5EF4-FFF2-40B4-BE49-F238E27FC236}">
                <a16:creationId xmlns:a16="http://schemas.microsoft.com/office/drawing/2014/main" id="{5A2DB4FF-F03E-9829-08C5-A41850EC66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000" y="454025"/>
            <a:ext cx="6334125" cy="6327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Title 2">
            <a:extLst>
              <a:ext uri="{FF2B5EF4-FFF2-40B4-BE49-F238E27FC236}">
                <a16:creationId xmlns:a16="http://schemas.microsoft.com/office/drawing/2014/main" id="{871468B4-E3AD-C0EB-B324-B1D516E295D8}"/>
              </a:ext>
            </a:extLst>
          </p:cNvPr>
          <p:cNvSpPr>
            <a:spLocks noGrp="1" noChangeArrowheads="1"/>
          </p:cNvSpPr>
          <p:nvPr>
            <p:ph type="title"/>
          </p:nvPr>
        </p:nvSpPr>
        <p:spPr/>
        <p:txBody>
          <a:bodyPr/>
          <a:lstStyle/>
          <a:p>
            <a:pPr algn="ctr"/>
            <a:r>
              <a:rPr lang="en-US" altLang="en-US">
                <a:ea typeface="ＭＳ Ｐゴシック" panose="020B0600070205080204" pitchFamily="34" charset="-128"/>
              </a:rPr>
              <a:t>Reversal potential of the end plate current changes when ion gradients change</a:t>
            </a:r>
          </a:p>
        </p:txBody>
      </p:sp>
      <p:pic>
        <p:nvPicPr>
          <p:cNvPr id="53250" name="Picture 3" descr="Neuroscience6e-Fig-05-17-0.jpg">
            <a:extLst>
              <a:ext uri="{FF2B5EF4-FFF2-40B4-BE49-F238E27FC236}">
                <a16:creationId xmlns:a16="http://schemas.microsoft.com/office/drawing/2014/main" id="{97E58F41-83DC-8B1F-BEFF-35CA6133EA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1041400"/>
            <a:ext cx="8534400" cy="4760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5.5  Synaptic transmission at the neuromuscular junction</a:t>
            </a:r>
          </a:p>
        </p:txBody>
      </p:sp>
      <p:pic>
        <p:nvPicPr>
          <p:cNvPr id="4" name="Picture 3" descr="Neuroscience6e-Fig-05-05-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768096"/>
            <a:ext cx="8534400" cy="5632704"/>
          </a:xfrm>
          <a:prstGeom prst="rect">
            <a:avLst/>
          </a:prstGeom>
        </p:spPr>
      </p:pic>
    </p:spTree>
    <p:extLst>
      <p:ext uri="{BB962C8B-B14F-4D97-AF65-F5344CB8AC3E}">
        <p14:creationId xmlns:p14="http://schemas.microsoft.com/office/powerpoint/2010/main" val="33027185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euroscience6e-Fig-06-08-1R.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0760" y="455676"/>
            <a:ext cx="4602480" cy="6327648"/>
          </a:xfrm>
          <a:prstGeom prst="rect">
            <a:avLst/>
          </a:prstGeom>
        </p:spPr>
      </p:pic>
      <p:sp>
        <p:nvSpPr>
          <p:cNvPr id="3" name="Title 2"/>
          <p:cNvSpPr>
            <a:spLocks noGrp="1"/>
          </p:cNvSpPr>
          <p:nvPr>
            <p:ph type="title"/>
          </p:nvPr>
        </p:nvSpPr>
        <p:spPr/>
        <p:txBody>
          <a:bodyPr/>
          <a:lstStyle/>
          <a:p>
            <a:r>
              <a:rPr lang="en-US" dirty="0"/>
              <a:t>FIGURE 6.8  Function and structure of the NMDA receptor (Part 1) </a:t>
            </a:r>
          </a:p>
        </p:txBody>
      </p:sp>
    </p:spTree>
    <p:extLst>
      <p:ext uri="{BB962C8B-B14F-4D97-AF65-F5344CB8AC3E}">
        <p14:creationId xmlns:p14="http://schemas.microsoft.com/office/powerpoint/2010/main" val="32776485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FIGURE 6.6  Postsynaptic responses mediated by ionotropic glutamate receptors </a:t>
            </a:r>
          </a:p>
        </p:txBody>
      </p:sp>
      <p:pic>
        <p:nvPicPr>
          <p:cNvPr id="4" name="Picture 3" descr="Neuroscience6e-Fig-06-06-0.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0" y="1295400"/>
            <a:ext cx="8534400" cy="4255008"/>
          </a:xfrm>
          <a:prstGeom prst="rect">
            <a:avLst/>
          </a:prstGeom>
        </p:spPr>
      </p:pic>
    </p:spTree>
    <p:extLst>
      <p:ext uri="{BB962C8B-B14F-4D97-AF65-F5344CB8AC3E}">
        <p14:creationId xmlns:p14="http://schemas.microsoft.com/office/powerpoint/2010/main" val="8035262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5622" y="609600"/>
            <a:ext cx="7952756" cy="6172200"/>
          </a:xfrm>
          <a:prstGeom prst="rect">
            <a:avLst/>
          </a:prstGeom>
        </p:spPr>
      </p:pic>
      <p:sp>
        <p:nvSpPr>
          <p:cNvPr id="3" name="Title 2"/>
          <p:cNvSpPr>
            <a:spLocks noGrp="1"/>
          </p:cNvSpPr>
          <p:nvPr>
            <p:ph type="title"/>
          </p:nvPr>
        </p:nvSpPr>
        <p:spPr/>
        <p:txBody>
          <a:bodyPr/>
          <a:lstStyle/>
          <a:p>
            <a:r>
              <a:rPr lang="en-US" dirty="0"/>
              <a:t>FIGURE 11.18  Circuitry responsible for generating receptive field center responses of retinal ganglion cells </a:t>
            </a:r>
          </a:p>
        </p:txBody>
      </p:sp>
    </p:spTree>
    <p:extLst>
      <p:ext uri="{BB962C8B-B14F-4D97-AF65-F5344CB8AC3E}">
        <p14:creationId xmlns:p14="http://schemas.microsoft.com/office/powerpoint/2010/main" val="27364746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5AAE5-FA38-A12A-63CA-C5F87E67BB55}"/>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69FF2374-04C1-1330-7473-47C7B1D3F22E}"/>
              </a:ext>
            </a:extLst>
          </p:cNvPr>
          <p:cNvPicPr>
            <a:picLocks noChangeAspect="1"/>
          </p:cNvPicPr>
          <p:nvPr/>
        </p:nvPicPr>
        <p:blipFill>
          <a:blip r:embed="rId2"/>
          <a:stretch>
            <a:fillRect/>
          </a:stretch>
        </p:blipFill>
        <p:spPr>
          <a:xfrm>
            <a:off x="1600200" y="2362200"/>
            <a:ext cx="5791200" cy="3521585"/>
          </a:xfrm>
          <a:prstGeom prst="rect">
            <a:avLst/>
          </a:prstGeom>
        </p:spPr>
      </p:pic>
      <p:sp>
        <p:nvSpPr>
          <p:cNvPr id="4" name="TextBox 3">
            <a:extLst>
              <a:ext uri="{FF2B5EF4-FFF2-40B4-BE49-F238E27FC236}">
                <a16:creationId xmlns:a16="http://schemas.microsoft.com/office/drawing/2014/main" id="{4F657690-9D75-3877-5B07-A66F3974C5B0}"/>
              </a:ext>
            </a:extLst>
          </p:cNvPr>
          <p:cNvSpPr txBox="1"/>
          <p:nvPr/>
        </p:nvSpPr>
        <p:spPr>
          <a:xfrm>
            <a:off x="3505200" y="1295400"/>
            <a:ext cx="2517036" cy="461665"/>
          </a:xfrm>
          <a:prstGeom prst="rect">
            <a:avLst/>
          </a:prstGeom>
          <a:noFill/>
        </p:spPr>
        <p:txBody>
          <a:bodyPr wrap="none" rtlCol="0">
            <a:spAutoFit/>
          </a:bodyPr>
          <a:lstStyle/>
          <a:p>
            <a:r>
              <a:rPr lang="en-US" dirty="0"/>
              <a:t>Chap 11, p. 253: </a:t>
            </a:r>
          </a:p>
        </p:txBody>
      </p:sp>
    </p:spTree>
    <p:extLst>
      <p:ext uri="{BB962C8B-B14F-4D97-AF65-F5344CB8AC3E}">
        <p14:creationId xmlns:p14="http://schemas.microsoft.com/office/powerpoint/2010/main" val="1095884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A19E52C0-5AC2-CB46-B07A-88D80D5392FE}"/>
              </a:ext>
            </a:extLst>
          </p:cNvPr>
          <p:cNvPicPr>
            <a:picLocks noChangeAspect="1"/>
          </p:cNvPicPr>
          <p:nvPr/>
        </p:nvPicPr>
        <p:blipFill>
          <a:blip r:embed="rId2"/>
          <a:stretch>
            <a:fillRect/>
          </a:stretch>
        </p:blipFill>
        <p:spPr>
          <a:xfrm>
            <a:off x="1860550" y="266700"/>
            <a:ext cx="5422900" cy="6324600"/>
          </a:xfrm>
          <a:prstGeom prst="rect">
            <a:avLst/>
          </a:prstGeom>
        </p:spPr>
      </p:pic>
    </p:spTree>
    <p:extLst>
      <p:ext uri="{BB962C8B-B14F-4D97-AF65-F5344CB8AC3E}">
        <p14:creationId xmlns:p14="http://schemas.microsoft.com/office/powerpoint/2010/main" val="968218265"/>
      </p:ext>
    </p:extLst>
  </p:cSld>
  <p:clrMapOvr>
    <a:masterClrMapping/>
  </p:clrMapOvr>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Arial"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1357</TotalTime>
  <Words>2151</Words>
  <Application>Microsoft Macintosh PowerPoint</Application>
  <PresentationFormat>On-screen Show (4:3)</PresentationFormat>
  <Paragraphs>58</Paragraphs>
  <Slides>19</Slides>
  <Notes>14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Times</vt:lpstr>
      <vt:lpstr>Blank Presentation</vt:lpstr>
      <vt:lpstr>PowerPoint Presentation</vt:lpstr>
      <vt:lpstr>Influence of the postsynaptic membrane potential on end plate currents</vt:lpstr>
      <vt:lpstr>Reversal potential of the end plate current changes when ion gradients change</vt:lpstr>
      <vt:lpstr>FIGURE 5.5  Synaptic transmission at the neuromuscular junction</vt:lpstr>
      <vt:lpstr>FIGURE 6.8  Function and structure of the NMDA receptor (Part 1) </vt:lpstr>
      <vt:lpstr>FIGURE 6.6  Postsynaptic responses mediated by ionotropic glutamate receptors </vt:lpstr>
      <vt:lpstr>FIGURE 11.18  Circuitry responsible for generating receptive field center responses of retinal ganglion cells </vt:lpstr>
      <vt:lpstr>PowerPoint Presentation</vt:lpstr>
      <vt:lpstr>PowerPoint Presentation</vt:lpstr>
      <vt:lpstr>FIGURE 11.8  Cyclic GMP–gated channels and light-induced changes in the electrical activity of photoreceptors </vt:lpstr>
      <vt:lpstr>FIGURE 11.9  Phototransduction in rod photoreceptors </vt:lpstr>
      <vt:lpstr>PowerPoint Presentation</vt:lpstr>
      <vt:lpstr>Inner Ear</vt:lpstr>
      <vt:lpstr>FIGURE 9.9  Proprioceptive pathways for the upper and lower body </vt:lpstr>
      <vt:lpstr>PowerPoint Presentation</vt:lpstr>
      <vt:lpstr>Forms of short-term synaptic plasticity </vt:lpstr>
      <vt:lpstr>Synaptic mechanisms underlying short-term sensitization </vt:lpstr>
      <vt:lpstr>Mechanisms of presynaptic enhancement underlying behavioral sensitization </vt:lpstr>
      <vt:lpstr>The NMDA receptor channel can open only during depolarization of the postsynaptic neuron from its normal resting potential </vt:lpstr>
    </vt:vector>
  </TitlesOfParts>
  <Manager>Sumanas, Inc.</Manager>
  <Company>Sinauer Associates, Inc.</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Neuroscience 5e</dc:title>
  <dc:creator>Sinauer Associates, Inc.</dc:creator>
  <cp:lastModifiedBy>Malcolm Angus MacIver</cp:lastModifiedBy>
  <cp:revision>152</cp:revision>
  <cp:lastPrinted>2017-10-06T17:25:15Z</cp:lastPrinted>
  <dcterms:created xsi:type="dcterms:W3CDTF">2002-12-24T01:08:46Z</dcterms:created>
  <dcterms:modified xsi:type="dcterms:W3CDTF">2022-11-09T21:15:15Z</dcterms:modified>
</cp:coreProperties>
</file>